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6" r:id="rId5"/>
    <p:sldId id="259" r:id="rId6"/>
    <p:sldId id="265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2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September 2,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16C01193-8287-4834-A286-6B880643E934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3FC49BF1-FCD3-4395-8FF6-0047AF66228E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September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Turbulent Centuries in Africa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576385"/>
            <a:ext cx="40005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1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New African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36" y="1836153"/>
            <a:ext cx="7612064" cy="4182035"/>
          </a:xfrm>
        </p:spPr>
        <p:txBody>
          <a:bodyPr/>
          <a:lstStyle/>
          <a:p>
            <a:r>
              <a:rPr lang="en-US" dirty="0" smtClean="0"/>
              <a:t>In the late 1600s, an able military leader, </a:t>
            </a:r>
            <a:r>
              <a:rPr lang="en-US" dirty="0" err="1" smtClean="0"/>
              <a:t>Osei</a:t>
            </a:r>
            <a:r>
              <a:rPr lang="en-US" dirty="0" smtClean="0"/>
              <a:t> Tutu won control of the trading city of Kumasi</a:t>
            </a:r>
          </a:p>
          <a:p>
            <a:pPr lvl="1"/>
            <a:r>
              <a:rPr lang="en-US" dirty="0" smtClean="0"/>
              <a:t>From there, he conquered neighboring peoples and organized the Asante kingdom</a:t>
            </a:r>
          </a:p>
          <a:p>
            <a:r>
              <a:rPr lang="en-US" dirty="0" smtClean="0"/>
              <a:t>In the 1700s and 1800s, an Islamic revival spread across West Africa</a:t>
            </a:r>
          </a:p>
          <a:p>
            <a:pPr lvl="1"/>
            <a:r>
              <a:rPr lang="en-US" dirty="0" smtClean="0"/>
              <a:t>Some set up powerful Islamic states</a:t>
            </a:r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522" y="4251569"/>
            <a:ext cx="3378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53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for Power in Southern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834234"/>
            <a:ext cx="7612064" cy="41820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Over many centuries, the Bantu-speaking peoples had migrated into southern Africa</a:t>
            </a:r>
          </a:p>
          <a:p>
            <a:r>
              <a:rPr lang="en-US" dirty="0" smtClean="0"/>
              <a:t>In 1652, Dutch immigrants also arrived in the region</a:t>
            </a:r>
          </a:p>
          <a:p>
            <a:pPr lvl="1"/>
            <a:r>
              <a:rPr lang="en-US" dirty="0" smtClean="0"/>
              <a:t>They built Cape Town to supply ships sailing to or from the East Indies</a:t>
            </a:r>
          </a:p>
          <a:p>
            <a:pPr lvl="1"/>
            <a:r>
              <a:rPr lang="en-US" b="1" dirty="0" smtClean="0"/>
              <a:t>Dutch farmers, called Boers, settled around Cape Town</a:t>
            </a:r>
          </a:p>
          <a:p>
            <a:pPr lvl="2"/>
            <a:r>
              <a:rPr lang="en-US" b="1" dirty="0" smtClean="0"/>
              <a:t>They looked down on the African groups</a:t>
            </a:r>
          </a:p>
          <a:p>
            <a:pPr lvl="1"/>
            <a:r>
              <a:rPr lang="en-US" dirty="0" smtClean="0"/>
              <a:t>In the 1700s, Boer herders and ivory hunters began to push north into Cape Colony were they encountered powerful African groups.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995" y="3358364"/>
            <a:ext cx="1694326" cy="143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41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Shaka</a:t>
            </a:r>
            <a:r>
              <a:rPr lang="en-US" dirty="0" smtClean="0"/>
              <a:t> and the Zulus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173" y="1672952"/>
            <a:ext cx="7612064" cy="4591539"/>
          </a:xfrm>
        </p:spPr>
        <p:txBody>
          <a:bodyPr/>
          <a:lstStyle/>
          <a:p>
            <a:r>
              <a:rPr lang="en-US" b="1" dirty="0" smtClean="0"/>
              <a:t>The Zulus had migrated into southern Africa in the 1500s</a:t>
            </a:r>
          </a:p>
          <a:p>
            <a:pPr lvl="1"/>
            <a:r>
              <a:rPr lang="en-US" dirty="0" smtClean="0"/>
              <a:t>In the early 1800s, they emerged as a major force under a ruthless and brilliant leader, </a:t>
            </a:r>
            <a:r>
              <a:rPr lang="en-US" b="1" dirty="0" err="1" smtClean="0"/>
              <a:t>Shaka</a:t>
            </a:r>
            <a:endParaRPr lang="en-US" b="1" dirty="0" smtClean="0"/>
          </a:p>
          <a:p>
            <a:r>
              <a:rPr lang="en-US" dirty="0" smtClean="0"/>
              <a:t>Between 1818 and 1828, </a:t>
            </a:r>
            <a:r>
              <a:rPr lang="en-US" dirty="0" err="1" smtClean="0"/>
              <a:t>Shaka</a:t>
            </a:r>
            <a:r>
              <a:rPr lang="en-US" dirty="0" smtClean="0"/>
              <a:t> waged war and conquered nearby peoples.</a:t>
            </a:r>
          </a:p>
          <a:p>
            <a:r>
              <a:rPr lang="en-US" dirty="0" smtClean="0"/>
              <a:t>When </a:t>
            </a:r>
            <a:r>
              <a:rPr lang="en-US" dirty="0" err="1" smtClean="0"/>
              <a:t>Shaka’s</a:t>
            </a:r>
            <a:r>
              <a:rPr lang="en-US" dirty="0" smtClean="0"/>
              <a:t> brother took over the Zulu kingdom, they faced the threat from the Boers migrating north from Cape Colony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39846"/>
            <a:ext cx="1611172" cy="26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69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Boers vs. Zulus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14" y="1865897"/>
            <a:ext cx="7612064" cy="4182035"/>
          </a:xfrm>
        </p:spPr>
        <p:txBody>
          <a:bodyPr/>
          <a:lstStyle/>
          <a:p>
            <a:r>
              <a:rPr lang="en-US" dirty="0" smtClean="0"/>
              <a:t>In 1815, the Cape Colony passed from the Dutch to the British</a:t>
            </a:r>
          </a:p>
          <a:p>
            <a:pPr lvl="1"/>
            <a:r>
              <a:rPr lang="en-US" dirty="0" smtClean="0"/>
              <a:t>Boers resented British laws that abolished slavery</a:t>
            </a:r>
          </a:p>
          <a:p>
            <a:pPr lvl="1"/>
            <a:r>
              <a:rPr lang="en-US" b="1" dirty="0" smtClean="0"/>
              <a:t>To escape British rule, they headed north in the 1830s</a:t>
            </a:r>
          </a:p>
          <a:p>
            <a:r>
              <a:rPr lang="en-US" dirty="0" smtClean="0"/>
              <a:t>As the migrating Boers came into contact with the Zulus, fighting broke out</a:t>
            </a:r>
          </a:p>
          <a:p>
            <a:pPr lvl="1"/>
            <a:r>
              <a:rPr lang="en-US" dirty="0" smtClean="0"/>
              <a:t>Zulu spears couldn’t defeat Boer guns and the struggle for control of the land continued.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008" y="4120810"/>
            <a:ext cx="2280991" cy="273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07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Assignment: RAFT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20902"/>
            <a:ext cx="7612064" cy="5137098"/>
          </a:xfrm>
        </p:spPr>
        <p:txBody>
          <a:bodyPr>
            <a:normAutofit/>
          </a:bodyPr>
          <a:lstStyle/>
          <a:p>
            <a:r>
              <a:rPr lang="en-US" b="1" dirty="0" smtClean="0"/>
              <a:t>For homework,  you will be writing a RAFT</a:t>
            </a:r>
          </a:p>
          <a:p>
            <a:pPr lvl="1"/>
            <a:r>
              <a:rPr lang="en-US" dirty="0" smtClean="0"/>
              <a:t>R- Role (who you are pretending to be)</a:t>
            </a:r>
          </a:p>
          <a:p>
            <a:pPr lvl="1"/>
            <a:r>
              <a:rPr lang="en-US" dirty="0" smtClean="0"/>
              <a:t>A- Audience (who you are writing to)</a:t>
            </a:r>
          </a:p>
          <a:p>
            <a:pPr lvl="1"/>
            <a:r>
              <a:rPr lang="en-US" dirty="0" smtClean="0"/>
              <a:t>F- Format (what style of writing; journal, letter, etc.)</a:t>
            </a:r>
          </a:p>
          <a:p>
            <a:pPr lvl="1"/>
            <a:r>
              <a:rPr lang="en-US" dirty="0" smtClean="0"/>
              <a:t>T- Topic (what you are writing about; slavery)</a:t>
            </a:r>
          </a:p>
          <a:p>
            <a:r>
              <a:rPr lang="en-US" b="1" dirty="0" smtClean="0"/>
              <a:t>YOU get to CHOOSE for each of these</a:t>
            </a:r>
          </a:p>
          <a:p>
            <a:r>
              <a:rPr lang="en-US" dirty="0" smtClean="0"/>
              <a:t>Write at least one-paragraph in length, but there is no “length requirement” as long as it is long enough to show you have taken on your role and written to the topic</a:t>
            </a:r>
          </a:p>
        </p:txBody>
      </p:sp>
    </p:spTree>
    <p:extLst>
      <p:ext uri="{BB962C8B-B14F-4D97-AF65-F5344CB8AC3E}">
        <p14:creationId xmlns:p14="http://schemas.microsoft.com/office/powerpoint/2010/main" val="203785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Europeans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636" y="1634967"/>
            <a:ext cx="7612064" cy="4182035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the 1400s, Portuguese ships explored the coast of West Africa, looking for a sea route to India.</a:t>
            </a:r>
          </a:p>
          <a:p>
            <a:pPr lvl="1"/>
            <a:r>
              <a:rPr lang="en-US" sz="2400" dirty="0" smtClean="0"/>
              <a:t>They lacked the power to push into the African interior, so they set up posts on the coast.</a:t>
            </a:r>
          </a:p>
          <a:p>
            <a:pPr lvl="1"/>
            <a:r>
              <a:rPr lang="en-US" sz="2400" dirty="0" smtClean="0"/>
              <a:t>Other Europeans followed the Portuguese into Africa</a:t>
            </a:r>
          </a:p>
          <a:p>
            <a:pPr lvl="2"/>
            <a:r>
              <a:rPr lang="en-US" sz="2400" dirty="0" smtClean="0"/>
              <a:t>The Dutch, the English, and the French established forts along the western coasts of Africa</a:t>
            </a:r>
          </a:p>
          <a:p>
            <a:pPr lvl="3"/>
            <a:r>
              <a:rPr lang="en-US" sz="2000" dirty="0" smtClean="0"/>
              <a:t>They exchanged muskets, tools, and cloth for gold, ivory hides and slaves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22008"/>
            <a:ext cx="1843652" cy="233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2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252" y="1797076"/>
            <a:ext cx="7612064" cy="41820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1500s, Europeans began to view slaves as the most important item of African trade</a:t>
            </a:r>
          </a:p>
          <a:p>
            <a:pPr lvl="1"/>
            <a:r>
              <a:rPr lang="en-US" dirty="0" smtClean="0"/>
              <a:t>Slavery had existed in Africa, as elsewhere in the world, since ancient times.</a:t>
            </a:r>
          </a:p>
          <a:p>
            <a:r>
              <a:rPr lang="en-US" b="1" dirty="0" smtClean="0"/>
              <a:t>The Atlantic Slave trade began in the 1500s to fill the need for labor in Spain’s American empire.</a:t>
            </a:r>
          </a:p>
          <a:p>
            <a:pPr lvl="1"/>
            <a:r>
              <a:rPr lang="en-US" dirty="0" smtClean="0"/>
              <a:t>Europeans relied on African rulers and traders to seize captives in the interior and bring them to coastal trading posts and fortresses</a:t>
            </a:r>
          </a:p>
          <a:p>
            <a:pPr lvl="2"/>
            <a:r>
              <a:rPr lang="en-US" dirty="0" smtClean="0"/>
              <a:t>There, the captives were exchanged for textiles, metalwork, rum, tobacco, weapons, and gunpowder.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3729"/>
            <a:ext cx="1738923" cy="253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1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96" y="-18574"/>
            <a:ext cx="7087815" cy="684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4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Trade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31782" y="1980622"/>
            <a:ext cx="3257119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Merchant ships brought goods to Africa to be traded for slaves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3849" y="4200264"/>
            <a:ext cx="2806448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Middle Passage: Slaves were transported to the West Indies to be exchanged for goods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65221" y="4158847"/>
            <a:ext cx="2499172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Products were shipped to Europe or European colonies in the Americas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25020" y="3550282"/>
            <a:ext cx="409701" cy="6499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 flipV="1">
            <a:off x="3564393" y="5347089"/>
            <a:ext cx="2069456" cy="7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</p:cNvCxnSpPr>
          <p:nvPr/>
        </p:nvCxnSpPr>
        <p:spPr>
          <a:xfrm flipV="1">
            <a:off x="2314807" y="3550282"/>
            <a:ext cx="716975" cy="6085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26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Trade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36" y="1670573"/>
            <a:ext cx="6678980" cy="5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3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39" y="713901"/>
            <a:ext cx="2950759" cy="1786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937" y="5082"/>
            <a:ext cx="7612063" cy="1417638"/>
          </a:xfrm>
        </p:spPr>
        <p:txBody>
          <a:bodyPr/>
          <a:lstStyle/>
          <a:p>
            <a:r>
              <a:rPr lang="en-US" dirty="0" smtClean="0"/>
              <a:t>Horrors of the Middle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500693"/>
            <a:ext cx="7612064" cy="41820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enslaved Africans, the Middle Passage was a horror.</a:t>
            </a:r>
          </a:p>
          <a:p>
            <a:r>
              <a:rPr lang="en-US" dirty="0" smtClean="0"/>
              <a:t>Once purchased, Africans were packed below the decks of slave ships.</a:t>
            </a:r>
          </a:p>
          <a:p>
            <a:pPr lvl="1"/>
            <a:r>
              <a:rPr lang="en-US" dirty="0" smtClean="0"/>
              <a:t>Hundreds of men, women, and children were crammed into a single vessel.</a:t>
            </a:r>
          </a:p>
          <a:p>
            <a:pPr lvl="1"/>
            <a:r>
              <a:rPr lang="en-US" dirty="0" smtClean="0"/>
              <a:t>Became known as “floating coffins” on which up to half the Africans on board died from disease or brutal mistreatment.</a:t>
            </a:r>
          </a:p>
          <a:p>
            <a:r>
              <a:rPr lang="en-US" dirty="0" smtClean="0"/>
              <a:t>Some enslaved Africans resisted by trying to seize control of the ships.</a:t>
            </a:r>
          </a:p>
          <a:p>
            <a:r>
              <a:rPr lang="en-US" dirty="0" smtClean="0"/>
              <a:t>Others committed suicide by leaping overboard.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2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8462"/>
            <a:ext cx="6779846" cy="50995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Some African leaders tried to slow down the transatlantic slave trade or even to stop it altogether</a:t>
            </a:r>
          </a:p>
          <a:p>
            <a:r>
              <a:rPr lang="en-US" dirty="0" smtClean="0"/>
              <a:t>An early voice raised against the slave trade was </a:t>
            </a:r>
            <a:r>
              <a:rPr lang="en-US" b="1" dirty="0" err="1" smtClean="0"/>
              <a:t>Affonso</a:t>
            </a:r>
            <a:r>
              <a:rPr lang="en-US" b="1" dirty="0" smtClean="0"/>
              <a:t> I, </a:t>
            </a:r>
            <a:r>
              <a:rPr lang="en-US" dirty="0" smtClean="0"/>
              <a:t>ruler of </a:t>
            </a:r>
            <a:r>
              <a:rPr lang="en-US" dirty="0" err="1" smtClean="0"/>
              <a:t>Kongo</a:t>
            </a:r>
            <a:r>
              <a:rPr lang="en-US" dirty="0" smtClean="0"/>
              <a:t> in west-central Africa.</a:t>
            </a:r>
          </a:p>
          <a:p>
            <a:pPr lvl="1"/>
            <a:r>
              <a:rPr lang="en-US" dirty="0" err="1" smtClean="0"/>
              <a:t>Affonso</a:t>
            </a:r>
            <a:r>
              <a:rPr lang="en-US" dirty="0" smtClean="0"/>
              <a:t>  was alarmed with the way officials would greedily trade in human lives.</a:t>
            </a:r>
          </a:p>
          <a:p>
            <a:pPr lvl="2"/>
            <a:r>
              <a:rPr lang="en-US" dirty="0" smtClean="0"/>
              <a:t>Made appeals to Europe, but his attempt failed</a:t>
            </a:r>
          </a:p>
          <a:p>
            <a:r>
              <a:rPr lang="en-US" dirty="0" smtClean="0"/>
              <a:t>In the late 1700s, another African ruler, The </a:t>
            </a:r>
            <a:r>
              <a:rPr lang="en-US" b="1" dirty="0" err="1"/>
              <a:t>A</a:t>
            </a:r>
            <a:r>
              <a:rPr lang="en-US" b="1" dirty="0" err="1" smtClean="0"/>
              <a:t>lmamy</a:t>
            </a:r>
            <a:r>
              <a:rPr lang="en-US" b="1" dirty="0" smtClean="0"/>
              <a:t> of </a:t>
            </a:r>
            <a:r>
              <a:rPr lang="en-US" b="1" dirty="0" err="1" smtClean="0"/>
              <a:t>Futa</a:t>
            </a:r>
            <a:r>
              <a:rPr lang="en-US" b="1" dirty="0" smtClean="0"/>
              <a:t> Toro </a:t>
            </a:r>
            <a:r>
              <a:rPr lang="en-US" dirty="0" smtClean="0"/>
              <a:t>tried to halt the slave trade in his lands.</a:t>
            </a:r>
          </a:p>
          <a:p>
            <a:pPr lvl="1"/>
            <a:r>
              <a:rPr lang="en-US" dirty="0" smtClean="0"/>
              <a:t>He forbade anyone to transport slaves through </a:t>
            </a:r>
            <a:r>
              <a:rPr lang="en-US" dirty="0" err="1" smtClean="0"/>
              <a:t>Futa</a:t>
            </a:r>
            <a:r>
              <a:rPr lang="en-US" dirty="0" smtClean="0"/>
              <a:t> Toro for sale abroad</a:t>
            </a:r>
          </a:p>
          <a:p>
            <a:pPr lvl="2"/>
            <a:r>
              <a:rPr lang="en-US" dirty="0" smtClean="0"/>
              <a:t>The Europeans and African traders simply went around </a:t>
            </a:r>
            <a:r>
              <a:rPr lang="en-US" dirty="0" err="1" smtClean="0"/>
              <a:t>Futa</a:t>
            </a:r>
            <a:r>
              <a:rPr lang="en-US" dirty="0" smtClean="0"/>
              <a:t> Toro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900" y="79468"/>
            <a:ext cx="2197100" cy="3222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899" y="3556554"/>
            <a:ext cx="1728177" cy="270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4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21" y="1699615"/>
            <a:ext cx="7612064" cy="4904385"/>
          </a:xfrm>
        </p:spPr>
        <p:txBody>
          <a:bodyPr/>
          <a:lstStyle/>
          <a:p>
            <a:r>
              <a:rPr lang="en-US" dirty="0" smtClean="0"/>
              <a:t>In the year 1780, the slave trade reached a high of 80,000 enslaved Africans reaching the Americas each year.</a:t>
            </a:r>
          </a:p>
          <a:p>
            <a:r>
              <a:rPr lang="en-US" dirty="0" smtClean="0"/>
              <a:t>By the 1800s, when the overseas slave trade was finally stopped, an estimated 11 million enslaved Africans had reached the Americas</a:t>
            </a:r>
          </a:p>
          <a:p>
            <a:pPr lvl="1"/>
            <a:r>
              <a:rPr lang="en-US" dirty="0" smtClean="0"/>
              <a:t>Another 2 million died on the voyage over</a:t>
            </a:r>
          </a:p>
          <a:p>
            <a:r>
              <a:rPr lang="en-US" b="1" dirty="0" smtClean="0"/>
              <a:t>The slave trade caused the decline of some African states and the rise of others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921" y="3299757"/>
            <a:ext cx="1701714" cy="158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01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186</TotalTime>
  <Words>872</Words>
  <Application>Microsoft Macintosh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Habitat</vt:lpstr>
      <vt:lpstr>Turbulent Centuries in Africa</vt:lpstr>
      <vt:lpstr>Europeans in Africa</vt:lpstr>
      <vt:lpstr>Atlantic Slave Trade</vt:lpstr>
      <vt:lpstr>PowerPoint Presentation</vt:lpstr>
      <vt:lpstr>Triangular Trade</vt:lpstr>
      <vt:lpstr>Triangular Trade</vt:lpstr>
      <vt:lpstr>Horrors of the Middle Passage</vt:lpstr>
      <vt:lpstr>African Leaders</vt:lpstr>
      <vt:lpstr>Impact of the Slave Trade</vt:lpstr>
      <vt:lpstr>Rise of New African States</vt:lpstr>
      <vt:lpstr>Battle for Power in Southern Africa</vt:lpstr>
      <vt:lpstr>Shaka and the Zulus</vt:lpstr>
      <vt:lpstr>Boers vs. Zulus</vt:lpstr>
      <vt:lpstr>Assignment: RAFT Writing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Turbulent Centuries in Africa</dc:title>
  <dc:creator>Alexandra Thiessen</dc:creator>
  <cp:lastModifiedBy>Alexandra Thiessen</cp:lastModifiedBy>
  <cp:revision>14</cp:revision>
  <dcterms:created xsi:type="dcterms:W3CDTF">2012-08-27T19:03:54Z</dcterms:created>
  <dcterms:modified xsi:type="dcterms:W3CDTF">2014-09-02T12:25:48Z</dcterms:modified>
</cp:coreProperties>
</file>