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5"/>
  </p:handoutMasterIdLst>
  <p:sldIdLst>
    <p:sldId id="256" r:id="rId2"/>
    <p:sldId id="263" r:id="rId3"/>
    <p:sldId id="275" r:id="rId4"/>
    <p:sldId id="276" r:id="rId5"/>
    <p:sldId id="277" r:id="rId6"/>
    <p:sldId id="264" r:id="rId7"/>
    <p:sldId id="278" r:id="rId8"/>
    <p:sldId id="279" r:id="rId9"/>
    <p:sldId id="280" r:id="rId10"/>
    <p:sldId id="265" r:id="rId11"/>
    <p:sldId id="281" r:id="rId12"/>
    <p:sldId id="284" r:id="rId13"/>
    <p:sldId id="282" r:id="rId14"/>
    <p:sldId id="317" r:id="rId15"/>
    <p:sldId id="286" r:id="rId16"/>
    <p:sldId id="283" r:id="rId17"/>
    <p:sldId id="271" r:id="rId18"/>
    <p:sldId id="287" r:id="rId19"/>
    <p:sldId id="288" r:id="rId20"/>
    <p:sldId id="289" r:id="rId21"/>
    <p:sldId id="321" r:id="rId22"/>
    <p:sldId id="290" r:id="rId23"/>
    <p:sldId id="291" r:id="rId24"/>
    <p:sldId id="270" r:id="rId25"/>
    <p:sldId id="294" r:id="rId26"/>
    <p:sldId id="295" r:id="rId27"/>
    <p:sldId id="296" r:id="rId28"/>
    <p:sldId id="272" r:id="rId29"/>
    <p:sldId id="316" r:id="rId30"/>
    <p:sldId id="293" r:id="rId31"/>
    <p:sldId id="292" r:id="rId32"/>
    <p:sldId id="320" r:id="rId33"/>
    <p:sldId id="269" r:id="rId34"/>
    <p:sldId id="297" r:id="rId35"/>
    <p:sldId id="299" r:id="rId36"/>
    <p:sldId id="298" r:id="rId37"/>
    <p:sldId id="301" r:id="rId38"/>
    <p:sldId id="300" r:id="rId39"/>
    <p:sldId id="266" r:id="rId40"/>
    <p:sldId id="325" r:id="rId41"/>
    <p:sldId id="326" r:id="rId42"/>
    <p:sldId id="327" r:id="rId43"/>
    <p:sldId id="328" r:id="rId44"/>
    <p:sldId id="329" r:id="rId45"/>
    <p:sldId id="306" r:id="rId46"/>
    <p:sldId id="302" r:id="rId47"/>
    <p:sldId id="303" r:id="rId48"/>
    <p:sldId id="308" r:id="rId49"/>
    <p:sldId id="304" r:id="rId50"/>
    <p:sldId id="322" r:id="rId51"/>
    <p:sldId id="305" r:id="rId52"/>
    <p:sldId id="307" r:id="rId53"/>
    <p:sldId id="273" r:id="rId54"/>
    <p:sldId id="310" r:id="rId55"/>
    <p:sldId id="323" r:id="rId56"/>
    <p:sldId id="314" r:id="rId57"/>
    <p:sldId id="332" r:id="rId58"/>
    <p:sldId id="311" r:id="rId59"/>
    <p:sldId id="312" r:id="rId60"/>
    <p:sldId id="309" r:id="rId61"/>
    <p:sldId id="274" r:id="rId62"/>
    <p:sldId id="313" r:id="rId63"/>
    <p:sldId id="315" r:id="rId6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8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D4FDB-96DC-1A49-AA40-B0AEC7567408}" type="datetimeFigureOut">
              <a:rPr lang="en-US" smtClean="0"/>
              <a:t>5/5/13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EF6ED-47C5-6448-AD95-388AC6DA7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7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5/5/13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Studies from 1945 until Today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Russia/Eastern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3209626" y="294878"/>
            <a:ext cx="3398767" cy="3398767"/>
          </a:xfrm>
        </p:spPr>
      </p:pic>
    </p:spTree>
    <p:extLst>
      <p:ext uri="{BB962C8B-B14F-4D97-AF65-F5344CB8AC3E}">
        <p14:creationId xmlns:p14="http://schemas.microsoft.com/office/powerpoint/2010/main" val="239764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 Government and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8255774" cy="54057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Soviet Union had a large sphere of influence in Eastern Europe and the Balkans</a:t>
            </a:r>
          </a:p>
          <a:p>
            <a:r>
              <a:rPr lang="en-US" dirty="0" smtClean="0"/>
              <a:t>Nikita Khrushchev emerged as the new Soviet leader in 1953</a:t>
            </a:r>
          </a:p>
          <a:p>
            <a:pPr lvl="1"/>
            <a:r>
              <a:rPr lang="en-US" dirty="0" smtClean="0"/>
              <a:t>In 1957, the Soviet Union launched Sputnik</a:t>
            </a:r>
          </a:p>
          <a:p>
            <a:pPr lvl="1"/>
            <a:r>
              <a:rPr lang="en-US" dirty="0" smtClean="0"/>
              <a:t>In 1961, the built the Berlin Wall</a:t>
            </a:r>
          </a:p>
          <a:p>
            <a:pPr lvl="1"/>
            <a:r>
              <a:rPr lang="en-US" dirty="0" smtClean="0"/>
              <a:t>In 1962, Khrushchev tried to build nuclear missile bases in Cuba</a:t>
            </a:r>
          </a:p>
          <a:p>
            <a:pPr lvl="2"/>
            <a:r>
              <a:rPr lang="en-US" dirty="0" smtClean="0"/>
              <a:t>This triggered the Cuban Missile Crisis, which brought the world on the brink of nuclear warfare</a:t>
            </a:r>
          </a:p>
          <a:p>
            <a:r>
              <a:rPr lang="en-US" dirty="0" smtClean="0"/>
              <a:t>Khrushchev’s successor Leonid Brezhnev held power from the mid-1960s until his death in 1982</a:t>
            </a:r>
          </a:p>
          <a:p>
            <a:pPr lvl="1"/>
            <a:r>
              <a:rPr lang="en-US" dirty="0" smtClean="0"/>
              <a:t>In 1979, the Soviets invaded Afghanistan to ensure Soviet influence there</a:t>
            </a:r>
          </a:p>
          <a:p>
            <a:pPr lvl="2"/>
            <a:r>
              <a:rPr lang="en-US" dirty="0" smtClean="0"/>
              <a:t>This drained the Soviet economy and presented a crisis at home</a:t>
            </a:r>
          </a:p>
          <a:p>
            <a:pPr lvl="3"/>
            <a:r>
              <a:rPr lang="en-US" dirty="0" smtClean="0"/>
              <a:t>Goods were inferior to western goods</a:t>
            </a:r>
          </a:p>
          <a:p>
            <a:pPr lvl="3"/>
            <a:r>
              <a:rPr lang="en-US" dirty="0" smtClean="0"/>
              <a:t>Low output was the result of inefficiencies in the bureaucracy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267" y="1558341"/>
            <a:ext cx="1034733" cy="17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Europe Under Soviet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30" y="1761565"/>
            <a:ext cx="8522742" cy="4289611"/>
          </a:xfrm>
        </p:spPr>
        <p:txBody>
          <a:bodyPr/>
          <a:lstStyle/>
          <a:p>
            <a:r>
              <a:rPr lang="en-US" dirty="0" smtClean="0"/>
              <a:t>After WWII, countries in Eastern Europe were ruled by local Communist parties supported by the Soviet Union</a:t>
            </a:r>
          </a:p>
          <a:p>
            <a:pPr lvl="1"/>
            <a:r>
              <a:rPr lang="en-US" dirty="0" smtClean="0"/>
              <a:t>These countries were known as satellites and were members of the Warsaw Pact</a:t>
            </a:r>
          </a:p>
          <a:p>
            <a:r>
              <a:rPr lang="en-US" dirty="0" smtClean="0"/>
              <a:t>Under the Brezhnev Doctrine, the Soviet Union claimed the right to intervene in the affairs of any Eastern European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1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Soviet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8530395" cy="54057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1985, Mikhail Gorbachev came to power in the Soviet Union who wanted to bring about reforms</a:t>
            </a:r>
          </a:p>
          <a:p>
            <a:pPr lvl="1"/>
            <a:r>
              <a:rPr lang="en-US" dirty="0" smtClean="0"/>
              <a:t>At home, Gorbachev launched a two-pronged effort at reform</a:t>
            </a:r>
          </a:p>
          <a:p>
            <a:pPr lvl="2"/>
            <a:r>
              <a:rPr lang="en-US" dirty="0" smtClean="0"/>
              <a:t>1. Glasnost- or openness</a:t>
            </a:r>
          </a:p>
          <a:p>
            <a:pPr lvl="2"/>
            <a:r>
              <a:rPr lang="en-US" dirty="0" smtClean="0"/>
              <a:t>2. Perestroika- the restructuring of the government and economy</a:t>
            </a:r>
          </a:p>
          <a:p>
            <a:r>
              <a:rPr lang="en-US" dirty="0" smtClean="0"/>
              <a:t>Gorbachev’s policies brought economic turmoil</a:t>
            </a:r>
          </a:p>
          <a:p>
            <a:pPr lvl="1"/>
            <a:r>
              <a:rPr lang="en-US" dirty="0" smtClean="0"/>
              <a:t>Shortages grew worse and prices skyrocketed</a:t>
            </a:r>
          </a:p>
          <a:p>
            <a:pPr lvl="1"/>
            <a:r>
              <a:rPr lang="en-US" dirty="0" smtClean="0"/>
              <a:t>Glasnost fed unrest in the Soviet Empire</a:t>
            </a:r>
          </a:p>
          <a:p>
            <a:pPr lvl="2"/>
            <a:r>
              <a:rPr lang="en-US" dirty="0" smtClean="0"/>
              <a:t>The Baltic republics in Estonia, Latvia, and Lithuania, regained independence in 1991</a:t>
            </a:r>
          </a:p>
          <a:p>
            <a:pPr lvl="2"/>
            <a:r>
              <a:rPr lang="en-US" dirty="0" smtClean="0"/>
              <a:t>In Eastern Europe, East Germany, Poland, Romania, and Bulgaria broke away from Soviet control</a:t>
            </a:r>
          </a:p>
          <a:p>
            <a:r>
              <a:rPr lang="en-US" dirty="0" smtClean="0"/>
              <a:t>In 1991, as more Soviet republics declared independence, Gorbachev resigned as President</a:t>
            </a:r>
          </a:p>
          <a:p>
            <a:pPr lvl="1"/>
            <a:r>
              <a:rPr lang="en-US" dirty="0" smtClean="0"/>
              <a:t>The Soviet Union ceased to exist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177" y="3089036"/>
            <a:ext cx="1283756" cy="187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5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955" b="4955"/>
          <a:stretch>
            <a:fillRect/>
          </a:stretch>
        </p:blipFill>
        <p:spPr>
          <a:xfrm>
            <a:off x="0" y="699374"/>
            <a:ext cx="9181851" cy="5664680"/>
          </a:xfrm>
        </p:spPr>
      </p:pic>
    </p:spTree>
    <p:extLst>
      <p:ext uri="{BB962C8B-B14F-4D97-AF65-F5344CB8AC3E}">
        <p14:creationId xmlns:p14="http://schemas.microsoft.com/office/powerpoint/2010/main" val="46207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Poland and Yugoslavia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75" y="1452283"/>
            <a:ext cx="8496067" cy="54057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Poland wanted freedom from the Soviets</a:t>
            </a:r>
          </a:p>
          <a:p>
            <a:pPr lvl="1"/>
            <a:r>
              <a:rPr lang="en-US" dirty="0" smtClean="0"/>
              <a:t>In 1980, Lech Walesa organized “Solidarity”, an independent trade union</a:t>
            </a:r>
          </a:p>
          <a:p>
            <a:pPr lvl="2"/>
            <a:r>
              <a:rPr lang="en-US" dirty="0" smtClean="0"/>
              <a:t>When Gorbachev legalized “Solidarity” and in 1989, Poland held their first free elections in 50 years</a:t>
            </a:r>
          </a:p>
          <a:p>
            <a:r>
              <a:rPr lang="en-US" dirty="0" smtClean="0"/>
              <a:t>Yugoslavia was created after WWI as a homeland for South Slavs</a:t>
            </a:r>
          </a:p>
          <a:p>
            <a:pPr lvl="1"/>
            <a:r>
              <a:rPr lang="en-US" dirty="0" smtClean="0"/>
              <a:t>It consisted of the republics of Serbia, Croatia, Bosnia and Herzegovina, Macedonia, Slovenia, and Montenegro</a:t>
            </a:r>
          </a:p>
          <a:p>
            <a:pPr lvl="1"/>
            <a:r>
              <a:rPr lang="en-US" dirty="0" smtClean="0"/>
              <a:t>The Serbs were the majority in control of Yugoslavia and their power began to crumble with the fall of communism</a:t>
            </a:r>
          </a:p>
          <a:p>
            <a:pPr lvl="2"/>
            <a:r>
              <a:rPr lang="en-US" dirty="0" smtClean="0"/>
              <a:t>Starting in 1991, Slovenia, Croatia, Macedonia, and Bosnia-Herzegovina declared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1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31" y="1452282"/>
            <a:ext cx="8467519" cy="52748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After the breakup of the Soviet Union, President Boris Yeltsin faced difficulties</a:t>
            </a:r>
          </a:p>
          <a:p>
            <a:pPr lvl="1"/>
            <a:r>
              <a:rPr lang="en-US" dirty="0" smtClean="0"/>
              <a:t>He adopted more capitalist ventures to gain western aid</a:t>
            </a:r>
          </a:p>
          <a:p>
            <a:pPr lvl="2"/>
            <a:r>
              <a:rPr lang="en-US" dirty="0" smtClean="0"/>
              <a:t>In 1998, Russia defaulted on its foreign debt</a:t>
            </a:r>
          </a:p>
          <a:p>
            <a:pPr lvl="1"/>
            <a:r>
              <a:rPr lang="en-US" dirty="0" smtClean="0"/>
              <a:t>In 1994 and again in 1999, revolts broke out in the region of Chechnya </a:t>
            </a:r>
          </a:p>
          <a:p>
            <a:r>
              <a:rPr lang="en-US" dirty="0" smtClean="0"/>
              <a:t>In 1999, Yeltsin resigned and Vladimir Putin became acting president</a:t>
            </a:r>
          </a:p>
          <a:p>
            <a:pPr lvl="1"/>
            <a:r>
              <a:rPr lang="en-US" dirty="0" smtClean="0"/>
              <a:t>Putin was president of Russia until 2008, when his term limit expired</a:t>
            </a:r>
          </a:p>
          <a:p>
            <a:pPr lvl="2"/>
            <a:r>
              <a:rPr lang="en-US" dirty="0" smtClean="0"/>
              <a:t>From 2008-2012, Dmitry </a:t>
            </a:r>
            <a:r>
              <a:rPr lang="en-US" dirty="0" err="1" smtClean="0"/>
              <a:t>Medvedev</a:t>
            </a:r>
            <a:r>
              <a:rPr lang="en-US" dirty="0" smtClean="0"/>
              <a:t> became President and Putin became Prime Minister</a:t>
            </a:r>
          </a:p>
          <a:p>
            <a:r>
              <a:rPr lang="en-US" dirty="0" smtClean="0"/>
              <a:t>In 2012, Putin ran for another term as president and was sworn in last May</a:t>
            </a:r>
          </a:p>
          <a:p>
            <a:pPr lvl="1"/>
            <a:r>
              <a:rPr lang="en-US" dirty="0" err="1" smtClean="0"/>
              <a:t>Medvedev</a:t>
            </a:r>
            <a:r>
              <a:rPr lang="en-US" dirty="0" smtClean="0"/>
              <a:t> took over as Prime Minister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341" y="5103312"/>
            <a:ext cx="1221618" cy="17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6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Japan and the Two Koreas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4286" r="14286"/>
          <a:stretch>
            <a:fillRect/>
          </a:stretch>
        </p:blipFill>
        <p:spPr>
          <a:xfrm>
            <a:off x="3192462" y="500843"/>
            <a:ext cx="3192802" cy="3192802"/>
          </a:xfrm>
        </p:spPr>
      </p:pic>
    </p:spTree>
    <p:extLst>
      <p:ext uri="{BB962C8B-B14F-4D97-AF65-F5344CB8AC3E}">
        <p14:creationId xmlns:p14="http://schemas.microsoft.com/office/powerpoint/2010/main" val="11609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After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66" y="1452283"/>
            <a:ext cx="8564722" cy="51718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Under Douglas MacArthur, the American military government set up two objectives in the occupation of Japan</a:t>
            </a:r>
          </a:p>
          <a:p>
            <a:pPr lvl="1"/>
            <a:r>
              <a:rPr lang="en-US" dirty="0" smtClean="0"/>
              <a:t>1. To destroy militarism</a:t>
            </a:r>
          </a:p>
          <a:p>
            <a:pPr lvl="1"/>
            <a:r>
              <a:rPr lang="en-US" dirty="0" smtClean="0"/>
              <a:t>2. To ensure democratic government</a:t>
            </a:r>
          </a:p>
          <a:p>
            <a:r>
              <a:rPr lang="en-US" dirty="0" smtClean="0"/>
              <a:t>Japan became a constitutional monarchy with elective representatives in the Diet (legislation)</a:t>
            </a:r>
          </a:p>
          <a:p>
            <a:r>
              <a:rPr lang="en-US" dirty="0" smtClean="0"/>
              <a:t>The U.S. introduced economic reforms to promote democracy</a:t>
            </a:r>
          </a:p>
          <a:p>
            <a:pPr lvl="1"/>
            <a:r>
              <a:rPr lang="en-US" dirty="0" smtClean="0"/>
              <a:t>In 1952, the U.S. signed a peace treaty with Japan and they ended their occupation</a:t>
            </a:r>
          </a:p>
          <a:p>
            <a:r>
              <a:rPr lang="en-US" dirty="0" smtClean="0"/>
              <a:t>Between 1950 and 1975, Japan’s gross domestic product soared</a:t>
            </a:r>
          </a:p>
          <a:p>
            <a:pPr lvl="1"/>
            <a:r>
              <a:rPr lang="en-US" dirty="0" smtClean="0"/>
              <a:t>Success was from producing goods for export, and today, technology</a:t>
            </a:r>
          </a:p>
          <a:p>
            <a:pPr lvl="1"/>
            <a:r>
              <a:rPr lang="en-US" dirty="0" smtClean="0"/>
              <a:t>They have a highly skilled work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8" y="1452282"/>
            <a:ext cx="7570787" cy="4289611"/>
          </a:xfrm>
        </p:spPr>
        <p:txBody>
          <a:bodyPr/>
          <a:lstStyle/>
          <a:p>
            <a:r>
              <a:rPr lang="en-US" dirty="0" smtClean="0"/>
              <a:t>Japan is dependent on foreign resources, like oil</a:t>
            </a:r>
          </a:p>
          <a:p>
            <a:r>
              <a:rPr lang="en-US" dirty="0" smtClean="0"/>
              <a:t>After World War II, Japan had to rebuilt relations within Asia</a:t>
            </a:r>
          </a:p>
          <a:p>
            <a:pPr lvl="1"/>
            <a:r>
              <a:rPr lang="en-US" dirty="0" smtClean="0"/>
              <a:t>Japan was a major investor in China and the emerging nations of Southeast Asia</a:t>
            </a:r>
          </a:p>
          <a:p>
            <a:r>
              <a:rPr lang="en-US" dirty="0" smtClean="0"/>
              <a:t>During the Cold War, Japan supported the western alliance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725" y="5217071"/>
            <a:ext cx="3005364" cy="16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1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 America</a:t>
            </a:r>
            <a:endParaRPr lang="en-US" dirty="0"/>
          </a:p>
        </p:txBody>
      </p:sp>
      <p:pic>
        <p:nvPicPr>
          <p:cNvPr id="5" name="Picture Placeholder 4" descr="images5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4545"/>
          <a:stretch>
            <a:fillRect/>
          </a:stretch>
        </p:blipFill>
        <p:spPr>
          <a:xfrm>
            <a:off x="2608893" y="79790"/>
            <a:ext cx="3964832" cy="3964832"/>
          </a:xfrm>
        </p:spPr>
      </p:pic>
    </p:spTree>
    <p:extLst>
      <p:ext uri="{BB962C8B-B14F-4D97-AF65-F5344CB8AC3E}">
        <p14:creationId xmlns:p14="http://schemas.microsoft.com/office/powerpoint/2010/main" val="90369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Patterns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2282"/>
            <a:ext cx="9144000" cy="540571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the 1990s, Japan faced its worst economic depression since the 1930s leading to high unemployment but today Japan’s economy is very strong</a:t>
            </a:r>
          </a:p>
          <a:p>
            <a:pPr lvl="1"/>
            <a:r>
              <a:rPr lang="en-US" dirty="0" smtClean="0"/>
              <a:t>They have efficient, modern factories, they are adapted to the latest technology and high-quality exports</a:t>
            </a:r>
          </a:p>
          <a:p>
            <a:r>
              <a:rPr lang="en-US" dirty="0" smtClean="0"/>
              <a:t>Today, most people live in cities, which are hugely overcrowded</a:t>
            </a:r>
          </a:p>
          <a:p>
            <a:pPr lvl="1"/>
            <a:r>
              <a:rPr lang="en-US" dirty="0" smtClean="0"/>
              <a:t>Housing is expensive and space is scarce</a:t>
            </a:r>
          </a:p>
          <a:p>
            <a:r>
              <a:rPr lang="en-US" dirty="0" smtClean="0"/>
              <a:t>Women have legal equality and often control the family finances</a:t>
            </a:r>
          </a:p>
          <a:p>
            <a:pPr lvl="1"/>
            <a:r>
              <a:rPr lang="en-US" dirty="0" smtClean="0"/>
              <a:t>Traditional attitudes toward women keep them in subordinate positions in the workplace</a:t>
            </a:r>
          </a:p>
          <a:p>
            <a:r>
              <a:rPr lang="en-US" dirty="0" smtClean="0"/>
              <a:t>For decades, the Japanese sacrificed family life to work long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Economy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77" y="1620925"/>
            <a:ext cx="8609789" cy="44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38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75" y="1452283"/>
            <a:ext cx="8461739" cy="52577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World War II, the Soviet Union and the U.S. agreed to a temporary division of Korea along the 38</a:t>
            </a:r>
            <a:r>
              <a:rPr lang="en-US" baseline="30000" dirty="0" smtClean="0"/>
              <a:t>th</a:t>
            </a:r>
            <a:r>
              <a:rPr lang="en-US" dirty="0" smtClean="0"/>
              <a:t> parallel latitude</a:t>
            </a:r>
          </a:p>
          <a:p>
            <a:pPr lvl="1"/>
            <a:r>
              <a:rPr lang="en-US" dirty="0" smtClean="0"/>
              <a:t>North Korea was ruled by Kim Il Sung, a communist ally of the Soviet Union</a:t>
            </a:r>
          </a:p>
          <a:p>
            <a:pPr lvl="1"/>
            <a:r>
              <a:rPr lang="en-US" dirty="0" smtClean="0"/>
              <a:t>South Korea was led by </a:t>
            </a:r>
            <a:r>
              <a:rPr lang="en-US" dirty="0" err="1" smtClean="0"/>
              <a:t>Synghman</a:t>
            </a:r>
            <a:r>
              <a:rPr lang="en-US" dirty="0" smtClean="0"/>
              <a:t> Rhee, an ally of the United States</a:t>
            </a:r>
          </a:p>
          <a:p>
            <a:r>
              <a:rPr lang="en-US" dirty="0" smtClean="0"/>
              <a:t>Both nations wanted to reunite Korea under their own rule</a:t>
            </a:r>
          </a:p>
          <a:p>
            <a:pPr lvl="1"/>
            <a:r>
              <a:rPr lang="en-US" dirty="0" smtClean="0"/>
              <a:t>They both share the same history, language, and culture</a:t>
            </a:r>
          </a:p>
          <a:p>
            <a:r>
              <a:rPr lang="en-US" dirty="0" smtClean="0"/>
              <a:t>North Korea attacked and overran most of the South</a:t>
            </a:r>
          </a:p>
          <a:p>
            <a:pPr lvl="1"/>
            <a:r>
              <a:rPr lang="en-US" dirty="0" smtClean="0"/>
              <a:t>The U.N. organized a force to help South Korea</a:t>
            </a:r>
          </a:p>
          <a:p>
            <a:pPr lvl="2"/>
            <a:r>
              <a:rPr lang="en-US" dirty="0" smtClean="0"/>
              <a:t>General MacArthur led the push back across the 38</a:t>
            </a:r>
            <a:r>
              <a:rPr lang="en-US" baseline="30000" dirty="0" smtClean="0"/>
              <a:t>th</a:t>
            </a:r>
            <a:r>
              <a:rPr lang="en-US" dirty="0" smtClean="0"/>
              <a:t> parallel almost to China</a:t>
            </a:r>
          </a:p>
          <a:p>
            <a:pPr lvl="2"/>
            <a:r>
              <a:rPr lang="en-US" dirty="0" smtClean="0"/>
              <a:t>Mao Zedong of China helped lead a counterattack southward</a:t>
            </a:r>
          </a:p>
          <a:p>
            <a:r>
              <a:rPr lang="en-US" dirty="0" smtClean="0"/>
              <a:t>In 1953, both sides signed an armistice that held for nearly 50 years</a:t>
            </a:r>
          </a:p>
          <a:p>
            <a:pPr lvl="1"/>
            <a:r>
              <a:rPr lang="en-US" dirty="0" smtClean="0"/>
              <a:t>The Demilitarized Zone (DMZ) was set up near 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15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and South Korea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84" y="1630303"/>
            <a:ext cx="8706818" cy="50796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Today, North Korea and South Korea have many commonalities like culture, language and history</a:t>
            </a:r>
          </a:p>
          <a:p>
            <a:pPr lvl="1"/>
            <a:r>
              <a:rPr lang="en-US" dirty="0" smtClean="0"/>
              <a:t>The biggest difference between North and South </a:t>
            </a:r>
            <a:r>
              <a:rPr lang="en-US" dirty="0"/>
              <a:t>K</a:t>
            </a:r>
            <a:r>
              <a:rPr lang="en-US" dirty="0" smtClean="0"/>
              <a:t>orea is the economy</a:t>
            </a:r>
          </a:p>
          <a:p>
            <a:r>
              <a:rPr lang="en-US" dirty="0" smtClean="0"/>
              <a:t>After the Korean War, South Korea’s economy has leaped ahead</a:t>
            </a:r>
          </a:p>
          <a:p>
            <a:pPr lvl="1"/>
            <a:r>
              <a:rPr lang="en-US" dirty="0" smtClean="0"/>
              <a:t>By the 1990s, South Korea was an economic leader and the living conditions rose</a:t>
            </a:r>
          </a:p>
          <a:p>
            <a:pPr lvl="1"/>
            <a:r>
              <a:rPr lang="en-US" dirty="0" smtClean="0"/>
              <a:t>The nation then slowly moved from autocracy to democracy</a:t>
            </a:r>
          </a:p>
          <a:p>
            <a:r>
              <a:rPr lang="en-US" dirty="0" smtClean="0"/>
              <a:t>Kim Il </a:t>
            </a:r>
            <a:r>
              <a:rPr lang="en-US" dirty="0" err="1" smtClean="0"/>
              <a:t>Sung’s</a:t>
            </a:r>
            <a:r>
              <a:rPr lang="en-US" dirty="0" smtClean="0"/>
              <a:t> son Kim Jong Il had taken over North Korea</a:t>
            </a:r>
          </a:p>
          <a:p>
            <a:pPr lvl="1"/>
            <a:r>
              <a:rPr lang="en-US" dirty="0" smtClean="0"/>
              <a:t>North Korea is today developing nuclear power</a:t>
            </a:r>
          </a:p>
          <a:p>
            <a:pPr lvl="2"/>
            <a:r>
              <a:rPr lang="en-US" dirty="0" smtClean="0"/>
              <a:t>North Korea continues to threaten South Korea and Japan by testing missiles</a:t>
            </a:r>
          </a:p>
          <a:p>
            <a:pPr lvl="1"/>
            <a:r>
              <a:rPr lang="en-US" dirty="0" smtClean="0"/>
              <a:t>Today, the leader is Kim Jong Un, Kim Jong Il’s 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51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0672" r="10672"/>
          <a:stretch>
            <a:fillRect/>
          </a:stretch>
        </p:blipFill>
        <p:spPr>
          <a:xfrm>
            <a:off x="2952169" y="542899"/>
            <a:ext cx="3330112" cy="3330112"/>
          </a:xfrm>
        </p:spPr>
      </p:pic>
    </p:spTree>
    <p:extLst>
      <p:ext uri="{BB962C8B-B14F-4D97-AF65-F5344CB8AC3E}">
        <p14:creationId xmlns:p14="http://schemas.microsoft.com/office/powerpoint/2010/main" val="2546064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Communist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9143999" cy="54057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1949, Mao Zedong’s communist forces won and set up the People’s Republic of China and China became a communist country</a:t>
            </a:r>
          </a:p>
          <a:p>
            <a:r>
              <a:rPr lang="en-US" dirty="0" smtClean="0"/>
              <a:t>Until 1979, the U.S. refused to recognize China, seeing it as a communist threat to Asia</a:t>
            </a:r>
          </a:p>
          <a:p>
            <a:pPr lvl="1"/>
            <a:r>
              <a:rPr lang="en-US" dirty="0" smtClean="0"/>
              <a:t>China and the Soviet union disagreed on their Marxist ideology and competed for influence in developing nations</a:t>
            </a:r>
          </a:p>
          <a:p>
            <a:r>
              <a:rPr lang="en-US" dirty="0" smtClean="0"/>
              <a:t>To build socialism and repair the economy, China nationalized all businesses</a:t>
            </a:r>
          </a:p>
          <a:p>
            <a:pPr lvl="1"/>
            <a:r>
              <a:rPr lang="en-US" dirty="0" smtClean="0"/>
              <a:t>The government created five-year plans to develop agriculture and heavy industry</a:t>
            </a:r>
          </a:p>
          <a:p>
            <a:r>
              <a:rPr lang="en-US" dirty="0" smtClean="0"/>
              <a:t>In 1958, Mao launched a program known as “The Great Leap Forward”</a:t>
            </a:r>
          </a:p>
          <a:p>
            <a:pPr lvl="1"/>
            <a:r>
              <a:rPr lang="en-US" dirty="0" smtClean="0"/>
              <a:t>To make agriculture more efficient, he created communes with production quotas and labor brigades</a:t>
            </a:r>
          </a:p>
          <a:p>
            <a:pPr lvl="2"/>
            <a:r>
              <a:rPr lang="en-US" dirty="0" smtClean="0"/>
              <a:t>Was a failure because it actually slowed output, resulting in low-quality goods and low food production</a:t>
            </a:r>
          </a:p>
          <a:p>
            <a:r>
              <a:rPr lang="en-US" dirty="0" smtClean="0"/>
              <a:t>In 1966, Mao launched the Great Proletarian Cultural Revolution</a:t>
            </a:r>
          </a:p>
          <a:p>
            <a:pPr lvl="1"/>
            <a:r>
              <a:rPr lang="en-US" dirty="0" smtClean="0"/>
              <a:t>The goal was to purge China of the “bourgeoisie”</a:t>
            </a:r>
          </a:p>
        </p:txBody>
      </p:sp>
    </p:spTree>
    <p:extLst>
      <p:ext uri="{BB962C8B-B14F-4D97-AF65-F5344CB8AC3E}">
        <p14:creationId xmlns:p14="http://schemas.microsoft.com/office/powerpoint/2010/main" val="3041333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and Repression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02" y="1452283"/>
            <a:ext cx="8753524" cy="54057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Mao Zedong died and was eventually replaced by Deng Xiaoping</a:t>
            </a:r>
          </a:p>
          <a:p>
            <a:pPr lvl="1"/>
            <a:r>
              <a:rPr lang="en-US" dirty="0" smtClean="0"/>
              <a:t>Deng Xiaoping set China on a new path of reform</a:t>
            </a:r>
          </a:p>
          <a:p>
            <a:pPr lvl="2"/>
            <a:r>
              <a:rPr lang="en-US" dirty="0" smtClean="0"/>
              <a:t>He backed a program called the “Four Modernizations” which emphasized agriculture, industry, science, and defense</a:t>
            </a:r>
          </a:p>
          <a:p>
            <a:pPr lvl="3"/>
            <a:r>
              <a:rPr lang="en-US" dirty="0" smtClean="0"/>
              <a:t>Allowed for some capitalist ventures with other countries and also created special enterprise zones, where foreigners could own and operate industries in China</a:t>
            </a:r>
          </a:p>
          <a:p>
            <a:r>
              <a:rPr lang="en-US" dirty="0" smtClean="0"/>
              <a:t>In Beijing and other cities, some supported a democracy movement like those in Eastern Europe</a:t>
            </a:r>
          </a:p>
          <a:p>
            <a:pPr lvl="1"/>
            <a:r>
              <a:rPr lang="en-US" dirty="0" smtClean="0"/>
              <a:t>In May 1989, tens of thousands of demonstrators occupied Tiananmen Square</a:t>
            </a:r>
          </a:p>
          <a:p>
            <a:pPr lvl="2"/>
            <a:r>
              <a:rPr lang="en-US" dirty="0" smtClean="0"/>
              <a:t>The government sent in troops and tanks resulting in thousands of deaths, injuries, and arrests</a:t>
            </a:r>
          </a:p>
          <a:p>
            <a:pPr lvl="3"/>
            <a:r>
              <a:rPr lang="en-US" dirty="0" smtClean="0"/>
              <a:t>Showed that China’s communist leaders were still determined to maintain control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82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48" y="1595981"/>
            <a:ext cx="8358757" cy="51140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1980s, the government issued a “one-child” per-family policy to reduce population growth</a:t>
            </a:r>
          </a:p>
          <a:p>
            <a:r>
              <a:rPr lang="en-US" dirty="0" smtClean="0"/>
              <a:t>In the late 1990s, inequalities between the rich and the poor grew</a:t>
            </a:r>
          </a:p>
          <a:p>
            <a:pPr lvl="1"/>
            <a:r>
              <a:rPr lang="en-US" dirty="0" smtClean="0"/>
              <a:t>Communist ideology was weakening because more were interested in profit than socialism</a:t>
            </a:r>
          </a:p>
          <a:p>
            <a:r>
              <a:rPr lang="en-US" dirty="0" smtClean="0"/>
              <a:t>Some believe that China uses prison or child labor to produce cheap goods</a:t>
            </a:r>
          </a:p>
          <a:p>
            <a:r>
              <a:rPr lang="en-US" dirty="0" smtClean="0"/>
              <a:t>Some also believe that in Tibet, the indigenous culture was suppressed by the Chinese</a:t>
            </a:r>
          </a:p>
          <a:p>
            <a:pPr lvl="1"/>
            <a:r>
              <a:rPr lang="en-US" dirty="0" smtClean="0"/>
              <a:t>Political dissidents, human rights advocates, and spokespeople for Tibet (like the Dalai Lama) found support from Europe and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28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Southeast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5858" r="5858"/>
          <a:stretch>
            <a:fillRect/>
          </a:stretch>
        </p:blipFill>
        <p:spPr>
          <a:xfrm>
            <a:off x="3037988" y="535171"/>
            <a:ext cx="3158474" cy="3158474"/>
          </a:xfrm>
        </p:spPr>
      </p:pic>
    </p:spTree>
    <p:extLst>
      <p:ext uri="{BB962C8B-B14F-4D97-AF65-F5344CB8AC3E}">
        <p14:creationId xmlns:p14="http://schemas.microsoft.com/office/powerpoint/2010/main" val="1760906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Struggles for SE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1"/>
            <a:ext cx="9006151" cy="297627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new nations of Southeast Asia after 1945 struggled because they were caught in the middle of the Cold War</a:t>
            </a:r>
          </a:p>
          <a:p>
            <a:pPr lvl="1"/>
            <a:r>
              <a:rPr lang="en-US" dirty="0" smtClean="0"/>
              <a:t>In order to achieve some unity, ASEAN (Association of Southeast Asian Nations) was created</a:t>
            </a:r>
          </a:p>
          <a:p>
            <a:r>
              <a:rPr lang="en-US" dirty="0" smtClean="0"/>
              <a:t>The Pacific Rim (islands in the Pacific) also face difficulties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75" y="4144463"/>
            <a:ext cx="6927152" cy="27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54" y="1452283"/>
            <a:ext cx="8725226" cy="5405718"/>
          </a:xfrm>
        </p:spPr>
        <p:txBody>
          <a:bodyPr>
            <a:normAutofit/>
          </a:bodyPr>
          <a:lstStyle/>
          <a:p>
            <a:r>
              <a:rPr lang="en-US" dirty="0" smtClean="0"/>
              <a:t>Cold War Policy</a:t>
            </a:r>
          </a:p>
          <a:p>
            <a:pPr lvl="1"/>
            <a:r>
              <a:rPr lang="en-US" dirty="0" smtClean="0"/>
              <a:t>After World War II, the U.S. was a world superpower</a:t>
            </a:r>
          </a:p>
          <a:p>
            <a:pPr lvl="1"/>
            <a:r>
              <a:rPr lang="en-US" dirty="0" smtClean="0"/>
              <a:t>During the Cold War, the main goal of U.S. foreign policy was containing the spread of communis</a:t>
            </a:r>
            <a:r>
              <a:rPr lang="en-US" dirty="0"/>
              <a:t>m</a:t>
            </a:r>
            <a:endParaRPr lang="en-US" dirty="0" smtClean="0"/>
          </a:p>
          <a:p>
            <a:pPr lvl="2"/>
            <a:r>
              <a:rPr lang="en-US" dirty="0" smtClean="0"/>
              <a:t>Because of this, the U.S. gave economic aid to emerging countries</a:t>
            </a:r>
          </a:p>
          <a:p>
            <a:r>
              <a:rPr lang="en-US" dirty="0" smtClean="0"/>
              <a:t>Policy Today</a:t>
            </a:r>
          </a:p>
          <a:p>
            <a:pPr lvl="1"/>
            <a:r>
              <a:rPr lang="en-US" dirty="0" smtClean="0"/>
              <a:t>After the collapse of the Soviet Union in 1991, the U.S. was the world’s only superpower and peacekeeper</a:t>
            </a:r>
          </a:p>
          <a:p>
            <a:pPr lvl="2"/>
            <a:r>
              <a:rPr lang="en-US" dirty="0" smtClean="0"/>
              <a:t>The U.S. continues to be involved in world affairs today</a:t>
            </a:r>
          </a:p>
          <a:p>
            <a:pPr lvl="3"/>
            <a:r>
              <a:rPr lang="en-US" dirty="0" smtClean="0"/>
              <a:t>The U.S. is mostly concerned with domestic security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24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31" y="1452283"/>
            <a:ext cx="8375921" cy="540571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struggle for Vietnam became part of the Cold War</a:t>
            </a:r>
          </a:p>
          <a:p>
            <a:pPr lvl="1"/>
            <a:r>
              <a:rPr lang="en-US" dirty="0" smtClean="0"/>
              <a:t>At an international conference in 1954, western and communist powers agreed to a division of Vietnam</a:t>
            </a:r>
          </a:p>
          <a:p>
            <a:pPr lvl="2"/>
            <a:r>
              <a:rPr lang="en-US" dirty="0" smtClean="0"/>
              <a:t>Ho Chi Minh (communist) ruled the north and Ngo </a:t>
            </a:r>
            <a:r>
              <a:rPr lang="en-US" dirty="0" err="1" smtClean="0"/>
              <a:t>Dinh</a:t>
            </a:r>
            <a:r>
              <a:rPr lang="en-US" dirty="0" smtClean="0"/>
              <a:t> Diem (non-communist) ruled South Vietnam</a:t>
            </a:r>
          </a:p>
          <a:p>
            <a:pPr lvl="3"/>
            <a:r>
              <a:rPr lang="en-US" dirty="0" smtClean="0"/>
              <a:t>Cambodia and Laos won independence</a:t>
            </a:r>
          </a:p>
          <a:p>
            <a:r>
              <a:rPr lang="en-US" dirty="0" smtClean="0"/>
              <a:t>The U.S. was afraid that if the communists took over South Vietnam, it would cause noncommunist governments across Southeast Asia to fall to communism (domino theory)</a:t>
            </a:r>
          </a:p>
          <a:p>
            <a:pPr lvl="1"/>
            <a:r>
              <a:rPr lang="en-US" dirty="0" smtClean="0"/>
              <a:t>To stop this, the U.S. gave aid to Ngo </a:t>
            </a:r>
            <a:r>
              <a:rPr lang="en-US" dirty="0" err="1" smtClean="0"/>
              <a:t>Dinh</a:t>
            </a:r>
            <a:r>
              <a:rPr lang="en-US" dirty="0" smtClean="0"/>
              <a:t> Diem and began bombing targets in North Vietnam in 1964</a:t>
            </a:r>
          </a:p>
          <a:p>
            <a:pPr lvl="2"/>
            <a:r>
              <a:rPr lang="en-US" dirty="0" smtClean="0"/>
              <a:t>North Vietnamese forces launched the </a:t>
            </a:r>
            <a:r>
              <a:rPr lang="en-US" dirty="0" err="1" smtClean="0"/>
              <a:t>Tet</a:t>
            </a:r>
            <a:r>
              <a:rPr lang="en-US" dirty="0" smtClean="0"/>
              <a:t> Offensive which was a massive attack on the U.S. and South Vietnamese forces</a:t>
            </a:r>
          </a:p>
          <a:p>
            <a:pPr lvl="1"/>
            <a:r>
              <a:rPr lang="en-US" dirty="0" smtClean="0"/>
              <a:t>In 1973, the U.S. began withdrawing American forces and the North Vietnamese took over South Vietnam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91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Asian Tigers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8" y="1452283"/>
            <a:ext cx="8581886" cy="54057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four countries of Taiwan, Hong Kong, Singapore, and South Korea are known as the “Asian Tigers” because they are the industrialized nations of Asia</a:t>
            </a:r>
          </a:p>
          <a:p>
            <a:r>
              <a:rPr lang="en-US" dirty="0" smtClean="0"/>
              <a:t>Taiwan was ruled by China until 1895, when it fell to Japan</a:t>
            </a:r>
          </a:p>
          <a:p>
            <a:pPr lvl="1"/>
            <a:r>
              <a:rPr lang="en-US" dirty="0" smtClean="0"/>
              <a:t>In 1945, Taiwan reverted to China</a:t>
            </a:r>
          </a:p>
          <a:p>
            <a:pPr lvl="2"/>
            <a:r>
              <a:rPr lang="en-US" dirty="0" smtClean="0"/>
              <a:t>When Jiang Jieshi fled China, he set up his nationalist government in Taiwan</a:t>
            </a:r>
          </a:p>
          <a:p>
            <a:pPr lvl="3"/>
            <a:r>
              <a:rPr lang="en-US" dirty="0" smtClean="0"/>
              <a:t>Taiwan developed heavy industry, trade boomed, industrial cities grew, and the standard of living rose</a:t>
            </a:r>
          </a:p>
          <a:p>
            <a:r>
              <a:rPr lang="en-US" dirty="0" smtClean="0"/>
              <a:t>Britain once ruled Hong Kong </a:t>
            </a:r>
          </a:p>
          <a:p>
            <a:pPr lvl="1"/>
            <a:r>
              <a:rPr lang="en-US" dirty="0" smtClean="0"/>
              <a:t>During the Chinese Revolution, many Chinese came to Hong Kong</a:t>
            </a:r>
          </a:p>
          <a:p>
            <a:pPr lvl="2"/>
            <a:r>
              <a:rPr lang="en-US" dirty="0" smtClean="0"/>
              <a:t>It became an industrial and financial center which helped Hong Kong modernize</a:t>
            </a:r>
          </a:p>
          <a:p>
            <a:r>
              <a:rPr lang="en-US" dirty="0" smtClean="0"/>
              <a:t>Singapore won independence from Britain in 1959 and then from Malaya in 1963</a:t>
            </a:r>
          </a:p>
          <a:p>
            <a:pPr lvl="1"/>
            <a:r>
              <a:rPr lang="en-US" dirty="0" smtClean="0"/>
              <a:t>For 30 years, Lee Kwan-Yew was Singapore’s autocratic prime minister</a:t>
            </a:r>
          </a:p>
          <a:p>
            <a:pPr lvl="2"/>
            <a:r>
              <a:rPr lang="en-US" dirty="0" smtClean="0"/>
              <a:t>He supported a free-market economy and many foreigners invested in Singapore</a:t>
            </a:r>
          </a:p>
        </p:txBody>
      </p:sp>
    </p:spTree>
    <p:extLst>
      <p:ext uri="{BB962C8B-B14F-4D97-AF65-F5344CB8AC3E}">
        <p14:creationId xmlns:p14="http://schemas.microsoft.com/office/powerpoint/2010/main" val="2772658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Tigers Economy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05364"/>
            <a:ext cx="660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13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Southwest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4151" r="14151"/>
          <a:stretch>
            <a:fillRect/>
          </a:stretch>
        </p:blipFill>
        <p:spPr>
          <a:xfrm>
            <a:off x="3055152" y="302668"/>
            <a:ext cx="3175638" cy="3175638"/>
          </a:xfrm>
        </p:spPr>
      </p:pic>
    </p:spTree>
    <p:extLst>
      <p:ext uri="{BB962C8B-B14F-4D97-AF65-F5344CB8AC3E}">
        <p14:creationId xmlns:p14="http://schemas.microsoft.com/office/powerpoint/2010/main" val="3423560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of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452282"/>
            <a:ext cx="8614779" cy="54057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After World War II, India was on its way to achieving independence from Great Britain</a:t>
            </a:r>
          </a:p>
          <a:p>
            <a:pPr lvl="1"/>
            <a:r>
              <a:rPr lang="en-US" dirty="0" smtClean="0"/>
              <a:t>Muhammad Ali Jinnah, leader of the Muslim League, insisted that Muslims have their own state, Pakistan</a:t>
            </a:r>
          </a:p>
          <a:p>
            <a:pPr lvl="2"/>
            <a:r>
              <a:rPr lang="en-US" dirty="0" smtClean="0"/>
              <a:t>Riots broke out between Hindus and Muslims</a:t>
            </a:r>
          </a:p>
          <a:p>
            <a:r>
              <a:rPr lang="en-US" dirty="0" smtClean="0"/>
              <a:t>In 1947, Britain partitioned (divided) South Asia</a:t>
            </a:r>
          </a:p>
          <a:p>
            <a:pPr lvl="1"/>
            <a:r>
              <a:rPr lang="en-US" dirty="0" smtClean="0"/>
              <a:t>They created Hindu India and Muslim Pakistan</a:t>
            </a:r>
          </a:p>
          <a:p>
            <a:pPr lvl="2"/>
            <a:r>
              <a:rPr lang="en-US" dirty="0" smtClean="0"/>
              <a:t>Pakistan was made up of two widely separated areas in the northern part of the subcontinent that had large Muslim populations</a:t>
            </a:r>
          </a:p>
          <a:p>
            <a:r>
              <a:rPr lang="en-US" dirty="0" smtClean="0"/>
              <a:t>In 1947, millions of Hindus and Muslims mass migrated across the border, leading to violence</a:t>
            </a:r>
          </a:p>
          <a:p>
            <a:pPr lvl="1"/>
            <a:r>
              <a:rPr lang="en-US" dirty="0" smtClean="0"/>
              <a:t>Mohandas Gandhi tried once more to restore peace</a:t>
            </a:r>
          </a:p>
          <a:p>
            <a:pPr lvl="2"/>
            <a:r>
              <a:rPr lang="en-US" dirty="0" smtClean="0"/>
              <a:t>On January 30, 1948, Gandhi was shot and killed by a Hindu extremist</a:t>
            </a:r>
          </a:p>
          <a:p>
            <a:r>
              <a:rPr lang="en-US" dirty="0" smtClean="0"/>
              <a:t>Hindu-Muslim tensions persisted in the region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13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 after 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56" y="1452282"/>
            <a:ext cx="7570787" cy="42896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After independence and the partition of India, Pakistan faced severe problems</a:t>
            </a:r>
          </a:p>
          <a:p>
            <a:pPr lvl="1"/>
            <a:r>
              <a:rPr lang="en-US" dirty="0" smtClean="0"/>
              <a:t>1. Military leaders seized power and ruled as dictators</a:t>
            </a:r>
          </a:p>
          <a:p>
            <a:pPr lvl="1"/>
            <a:r>
              <a:rPr lang="en-US" dirty="0" smtClean="0"/>
              <a:t>2. Ethnic rivalries fueled conflict</a:t>
            </a:r>
          </a:p>
          <a:p>
            <a:pPr lvl="1"/>
            <a:r>
              <a:rPr lang="en-US" dirty="0" smtClean="0"/>
              <a:t>3. New nations of West Pakistan and East Pakistan were separated by India</a:t>
            </a:r>
          </a:p>
          <a:p>
            <a:pPr lvl="2"/>
            <a:r>
              <a:rPr lang="en-US" dirty="0" smtClean="0"/>
              <a:t>People of both regions were Muslim, but their cultures differed</a:t>
            </a:r>
          </a:p>
          <a:p>
            <a:pPr lvl="3"/>
            <a:r>
              <a:rPr lang="en-US" dirty="0" smtClean="0"/>
              <a:t>In East Pakistan, Bengalis outnumbered the Punjabis, yet Punjabis dominated the government and economy</a:t>
            </a:r>
          </a:p>
          <a:p>
            <a:r>
              <a:rPr lang="en-US" dirty="0" smtClean="0"/>
              <a:t>In 1971, Bengalis in East Pakistan declared independence for Bangladesh or “Bengal Nation”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499" y="4819902"/>
            <a:ext cx="2167501" cy="203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61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00" y="1452282"/>
            <a:ext cx="8670002" cy="54057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India built on the British system of law and government</a:t>
            </a:r>
          </a:p>
          <a:p>
            <a:pPr lvl="1"/>
            <a:r>
              <a:rPr lang="en-US" dirty="0" smtClean="0"/>
              <a:t>India’s constitution set up a federal system where power is divided between a strong central government and smaller local governments</a:t>
            </a:r>
          </a:p>
          <a:p>
            <a:r>
              <a:rPr lang="en-US" dirty="0" smtClean="0"/>
              <a:t>Majority of Indians are Hindu, but millions of others are Muslim, Sikh, Christian, or Buddhist</a:t>
            </a:r>
          </a:p>
          <a:p>
            <a:pPr lvl="1"/>
            <a:r>
              <a:rPr lang="en-US" dirty="0" smtClean="0"/>
              <a:t>For 40 years after independence, the Nehru family led India</a:t>
            </a:r>
          </a:p>
          <a:p>
            <a:pPr lvl="2"/>
            <a:r>
              <a:rPr lang="en-US" dirty="0" smtClean="0"/>
              <a:t>India became an industrial power but lacked oil and natural gas</a:t>
            </a:r>
          </a:p>
          <a:p>
            <a:r>
              <a:rPr lang="en-US" dirty="0" smtClean="0"/>
              <a:t>Rapid population growth hurt efforts to improve living conditions</a:t>
            </a:r>
          </a:p>
          <a:p>
            <a:r>
              <a:rPr lang="en-US" dirty="0" smtClean="0"/>
              <a:t>Discrimination based on the caste system continued</a:t>
            </a:r>
          </a:p>
          <a:p>
            <a:pPr lvl="1"/>
            <a:r>
              <a:rPr lang="en-US" dirty="0" smtClean="0"/>
              <a:t>After independence, women gained the right to vote along with other legal rights</a:t>
            </a:r>
          </a:p>
          <a:p>
            <a:pPr lvl="2"/>
            <a:r>
              <a:rPr lang="en-US" dirty="0" smtClean="0"/>
              <a:t>Some educated women, like Indira Gandhi, served in political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69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 in South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30" y="1452283"/>
            <a:ext cx="8485927" cy="54057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During the Cold War, </a:t>
            </a:r>
            <a:r>
              <a:rPr lang="en-US" dirty="0"/>
              <a:t>I</a:t>
            </a:r>
            <a:r>
              <a:rPr lang="en-US" dirty="0" smtClean="0"/>
              <a:t>ndia welcomed economic aid from both the Soviet Union and the U.S. but remained nonaligned</a:t>
            </a:r>
          </a:p>
          <a:p>
            <a:pPr lvl="1"/>
            <a:r>
              <a:rPr lang="en-US" dirty="0" smtClean="0"/>
              <a:t>Pakistan, feeling threatened by India and the Soviet Union, accepted U.S. aid</a:t>
            </a:r>
          </a:p>
          <a:p>
            <a:r>
              <a:rPr lang="en-US" dirty="0" smtClean="0"/>
              <a:t>Border conflict erupted over Kashmir, in the Himalayas</a:t>
            </a:r>
          </a:p>
          <a:p>
            <a:pPr lvl="1"/>
            <a:r>
              <a:rPr lang="en-US" dirty="0" smtClean="0"/>
              <a:t>The Hindu monarch of Kashmir decided to join India, but the Muslim majority wanted to be a part of Kashmir</a:t>
            </a:r>
          </a:p>
          <a:p>
            <a:r>
              <a:rPr lang="en-US" dirty="0" smtClean="0"/>
              <a:t>Ethnic tensions have fed guerilla warfare on the island nation of Sri Lanka</a:t>
            </a:r>
          </a:p>
          <a:p>
            <a:pPr lvl="1"/>
            <a:r>
              <a:rPr lang="en-US" dirty="0" smtClean="0"/>
              <a:t>Most Sri Lankans are Buddhist who speak Singhalese</a:t>
            </a:r>
          </a:p>
          <a:p>
            <a:pPr lvl="1"/>
            <a:r>
              <a:rPr lang="en-US" dirty="0" smtClean="0"/>
              <a:t>The Tamil-speaking Hindu minority faced discrimination and rebels have fought for a separate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87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 and Bangladesh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99" y="1452282"/>
            <a:ext cx="8209811" cy="48088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Since 1971, Bangladesh struggled to rise out of poverty but geography has stood in the way</a:t>
            </a:r>
          </a:p>
          <a:p>
            <a:pPr lvl="1"/>
            <a:r>
              <a:rPr lang="en-US" dirty="0" smtClean="0"/>
              <a:t>Country subject to floods by monsoon rains and cyclones</a:t>
            </a:r>
          </a:p>
          <a:p>
            <a:pPr lvl="1"/>
            <a:r>
              <a:rPr lang="en-US" dirty="0" smtClean="0"/>
              <a:t>Many people live below the poverty line</a:t>
            </a:r>
          </a:p>
          <a:p>
            <a:r>
              <a:rPr lang="en-US" dirty="0" smtClean="0"/>
              <a:t>In Pakistan, General Pervez Musharraf, the military took over the government and suspended the constitution</a:t>
            </a:r>
          </a:p>
          <a:p>
            <a:pPr lvl="1"/>
            <a:r>
              <a:rPr lang="en-US" dirty="0" smtClean="0"/>
              <a:t>To modernize, Pakistan nationalized major industries</a:t>
            </a:r>
          </a:p>
          <a:p>
            <a:pPr lvl="2"/>
            <a:r>
              <a:rPr lang="en-US" dirty="0" smtClean="0"/>
              <a:t>They have borrowed heavily from foreign lenders, but their debt service (paying interest on loans) take up 40% of the nation’s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82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423" r="16423"/>
          <a:stretch>
            <a:fillRect/>
          </a:stretch>
        </p:blipFill>
        <p:spPr>
          <a:xfrm>
            <a:off x="2797695" y="336938"/>
            <a:ext cx="3501750" cy="3501750"/>
          </a:xfrm>
        </p:spPr>
      </p:pic>
    </p:spTree>
    <p:extLst>
      <p:ext uri="{BB962C8B-B14F-4D97-AF65-F5344CB8AC3E}">
        <p14:creationId xmlns:p14="http://schemas.microsoft.com/office/powerpoint/2010/main" val="217228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Economy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45" y="1452283"/>
            <a:ext cx="8430703" cy="54057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World War II, the U.S. economy was not struggling like the rest of Europe</a:t>
            </a:r>
          </a:p>
          <a:p>
            <a:pPr lvl="1"/>
            <a:r>
              <a:rPr lang="en-US" dirty="0" smtClean="0"/>
              <a:t>Many American business have become multinational corporations</a:t>
            </a:r>
          </a:p>
          <a:p>
            <a:pPr lvl="1"/>
            <a:r>
              <a:rPr lang="en-US" dirty="0" smtClean="0"/>
              <a:t>In recent years, the economy of the U.S. has been struggling, leading to an increase in unemployment and a deficit</a:t>
            </a:r>
          </a:p>
          <a:p>
            <a:r>
              <a:rPr lang="en-US" dirty="0" smtClean="0"/>
              <a:t>The government has expanded many social programs like Medicare</a:t>
            </a:r>
          </a:p>
          <a:p>
            <a:r>
              <a:rPr lang="en-US" dirty="0" smtClean="0"/>
              <a:t>Civil rights movement brought about much progress for equality</a:t>
            </a:r>
          </a:p>
          <a:p>
            <a:pPr lvl="1"/>
            <a:r>
              <a:rPr lang="en-US" dirty="0" smtClean="0"/>
              <a:t>There is continuing progress today as civil rights are extended to more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96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the Modern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63" y="1452283"/>
            <a:ext cx="8889187" cy="54057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Linked by Islam and a common heritage</a:t>
            </a:r>
          </a:p>
          <a:p>
            <a:pPr lvl="1"/>
            <a:r>
              <a:rPr lang="en-US" dirty="0" smtClean="0"/>
              <a:t>Islam has shaped the Middle East for over 1300 years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Qu’ran</a:t>
            </a:r>
            <a:r>
              <a:rPr lang="en-US" dirty="0" smtClean="0"/>
              <a:t> and Sharia law provide guidance on all aspects of life</a:t>
            </a:r>
          </a:p>
          <a:p>
            <a:r>
              <a:rPr lang="en-US" dirty="0" smtClean="0"/>
              <a:t>By the 1970s, failed development and oppressive regimes have led many Muslims to call for a return to Sharia</a:t>
            </a:r>
          </a:p>
          <a:p>
            <a:pPr lvl="1"/>
            <a:r>
              <a:rPr lang="en-US" dirty="0" smtClean="0"/>
              <a:t>Sharia law is the moral code and religious law of Islam</a:t>
            </a:r>
          </a:p>
          <a:p>
            <a:pPr lvl="2"/>
            <a:r>
              <a:rPr lang="en-US" dirty="0" smtClean="0"/>
              <a:t>It addresses many topics like crime, economics, politics, prayer, fasting, etc.</a:t>
            </a:r>
          </a:p>
          <a:p>
            <a:pPr lvl="2"/>
            <a:r>
              <a:rPr lang="en-US" dirty="0" smtClean="0"/>
              <a:t>It is considered the infallible law of God</a:t>
            </a:r>
          </a:p>
          <a:p>
            <a:r>
              <a:rPr lang="en-US" dirty="0" smtClean="0"/>
              <a:t>Muslim fundamentalists blamed economic and social ills as well as imitation of western models for their current issues</a:t>
            </a:r>
          </a:p>
          <a:p>
            <a:pPr lvl="1"/>
            <a:r>
              <a:rPr lang="en-US" dirty="0" smtClean="0"/>
              <a:t>Some called for jihad meaning “struggle” but it is defined as a vigorous, emotional crusade for an idea or principle</a:t>
            </a:r>
          </a:p>
          <a:p>
            <a:pPr lvl="2"/>
            <a:r>
              <a:rPr lang="en-US" dirty="0" smtClean="0"/>
              <a:t>Islamic fundamentalists don’t reject modernization, just westernization</a:t>
            </a:r>
          </a:p>
          <a:p>
            <a:pPr lvl="3"/>
            <a:r>
              <a:rPr lang="en-US" dirty="0" smtClean="0"/>
              <a:t>Argued that a renewed commitment to Islam was the only way out of their current issues</a:t>
            </a:r>
          </a:p>
        </p:txBody>
      </p:sp>
    </p:spTree>
    <p:extLst>
      <p:ext uri="{BB962C8B-B14F-4D97-AF65-F5344CB8AC3E}">
        <p14:creationId xmlns:p14="http://schemas.microsoft.com/office/powerpoint/2010/main" val="2863909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Oil and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0885"/>
            <a:ext cx="9022860" cy="51471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Oil is unevenly distributed</a:t>
            </a:r>
          </a:p>
          <a:p>
            <a:pPr lvl="1"/>
            <a:r>
              <a:rPr lang="en-US" dirty="0" smtClean="0"/>
              <a:t>Few countries have large oil reserves</a:t>
            </a:r>
          </a:p>
          <a:p>
            <a:pPr lvl="2"/>
            <a:r>
              <a:rPr lang="en-US" dirty="0" smtClean="0"/>
              <a:t>Countries that are rich in oil use profits to boost their country’s economy and standard of living</a:t>
            </a:r>
          </a:p>
          <a:p>
            <a:pPr lvl="1"/>
            <a:r>
              <a:rPr lang="en-US" dirty="0" smtClean="0"/>
              <a:t>OPEC (Organization of Petroleum Exporting Countries) in 1973 issues an oil embargo</a:t>
            </a:r>
          </a:p>
          <a:p>
            <a:pPr lvl="2"/>
            <a:r>
              <a:rPr lang="en-US" dirty="0" smtClean="0"/>
              <a:t>Showed that oil can be used as a powerful economic and diplomatic weapon</a:t>
            </a:r>
          </a:p>
          <a:p>
            <a:r>
              <a:rPr lang="en-US" dirty="0"/>
              <a:t>Most of the region has limited rainfall and water is a scarce resource</a:t>
            </a:r>
          </a:p>
          <a:p>
            <a:pPr lvl="1"/>
            <a:r>
              <a:rPr lang="en-US" dirty="0"/>
              <a:t>Growing populations have increased the demand for water</a:t>
            </a:r>
          </a:p>
          <a:p>
            <a:pPr lvl="1"/>
            <a:r>
              <a:rPr lang="en-US" dirty="0"/>
              <a:t>Often times, one nation’s water resources lie in another country</a:t>
            </a:r>
          </a:p>
          <a:p>
            <a:pPr lvl="2"/>
            <a:r>
              <a:rPr lang="en-US" dirty="0"/>
              <a:t>Oil-rich countries have built desalinization plants that convert salty sea water to fresh water</a:t>
            </a:r>
          </a:p>
          <a:p>
            <a:pPr lvl="2"/>
            <a:r>
              <a:rPr lang="en-US" dirty="0"/>
              <a:t>Individual nations have built dams on rivers, which has led to </a:t>
            </a:r>
            <a:r>
              <a:rPr lang="en-US" dirty="0" smtClean="0"/>
              <a:t>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00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during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9022860" cy="51320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the Cold War, each of the superpowers made alliances in the Middle East</a:t>
            </a:r>
          </a:p>
          <a:p>
            <a:pPr lvl="1"/>
            <a:r>
              <a:rPr lang="en-US" dirty="0" smtClean="0"/>
              <a:t>The U.S. supported non-communist regimes in Turkey and Iran</a:t>
            </a:r>
          </a:p>
          <a:p>
            <a:r>
              <a:rPr lang="en-US" dirty="0"/>
              <a:t>S</a:t>
            </a:r>
            <a:r>
              <a:rPr lang="en-US" dirty="0" smtClean="0"/>
              <a:t>ome Arab nations turned to socialism as a way to end foreign economic control and to modernize rapidly</a:t>
            </a:r>
          </a:p>
          <a:p>
            <a:pPr lvl="1"/>
            <a:r>
              <a:rPr lang="en-US" dirty="0" smtClean="0"/>
              <a:t>Iraq, Syria and Libya became Soviet client states</a:t>
            </a:r>
          </a:p>
          <a:p>
            <a:r>
              <a:rPr lang="en-US" dirty="0" smtClean="0"/>
              <a:t>Most Middle Eastern nations developed authoritarian governments who suppressed citizens</a:t>
            </a:r>
          </a:p>
          <a:p>
            <a:pPr lvl="1"/>
            <a:r>
              <a:rPr lang="en-US" dirty="0" smtClean="0"/>
              <a:t>Some maintained hereditary monarchies but have modernized as well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08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in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2"/>
            <a:ext cx="8910074" cy="52657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Arab-Israeli Conflict</a:t>
            </a:r>
          </a:p>
          <a:p>
            <a:pPr lvl="1"/>
            <a:r>
              <a:rPr lang="en-US" dirty="0" smtClean="0"/>
              <a:t>In 1947, the United Nations agreed to partition Palestine to create a Jewish homeland of Israel</a:t>
            </a:r>
          </a:p>
          <a:p>
            <a:pPr lvl="2"/>
            <a:r>
              <a:rPr lang="en-US" dirty="0" smtClean="0"/>
              <a:t>Both Muslims and Jews consider this land their homeland</a:t>
            </a:r>
          </a:p>
          <a:p>
            <a:pPr lvl="1"/>
            <a:r>
              <a:rPr lang="en-US" dirty="0" smtClean="0"/>
              <a:t>Arab states launched a military attack against Israel and the Israeli forces struck back</a:t>
            </a:r>
          </a:p>
          <a:p>
            <a:pPr lvl="2"/>
            <a:r>
              <a:rPr lang="en-US" dirty="0" smtClean="0"/>
              <a:t>The conflict displaced over 700,000 Arabs from Palestine</a:t>
            </a:r>
          </a:p>
          <a:p>
            <a:r>
              <a:rPr lang="en-US" dirty="0" smtClean="0"/>
              <a:t>Lebanon</a:t>
            </a:r>
          </a:p>
          <a:p>
            <a:pPr lvl="1"/>
            <a:r>
              <a:rPr lang="en-US" dirty="0" smtClean="0"/>
              <a:t>Tensions increased among Christian and Muslims groups, especially after large numbers of Palestinian refugees entered the country</a:t>
            </a:r>
          </a:p>
          <a:p>
            <a:r>
              <a:rPr lang="en-US" dirty="0" smtClean="0"/>
              <a:t>Iran-Iraq</a:t>
            </a:r>
          </a:p>
          <a:p>
            <a:pPr lvl="1"/>
            <a:r>
              <a:rPr lang="en-US" dirty="0" smtClean="0"/>
              <a:t>In the 1980s, Iraqi dictator Saddam Hussein seized a disputed border area from Iran</a:t>
            </a:r>
          </a:p>
          <a:p>
            <a:pPr lvl="2"/>
            <a:r>
              <a:rPr lang="en-US" dirty="0" smtClean="0"/>
              <a:t>Both sides attacked international tankers and oil fields in the Persian Gulf</a:t>
            </a:r>
          </a:p>
          <a:p>
            <a:pPr lvl="3"/>
            <a:r>
              <a:rPr lang="en-US" dirty="0" smtClean="0"/>
              <a:t>The U.S. sent naval forces to protect shipping interests there</a:t>
            </a:r>
          </a:p>
          <a:p>
            <a:pPr lvl="1"/>
            <a:r>
              <a:rPr lang="en-US" dirty="0" smtClean="0"/>
              <a:t>In 1990, Iraqi troops invaded Kuwait</a:t>
            </a:r>
          </a:p>
          <a:p>
            <a:pPr lvl="2"/>
            <a:r>
              <a:rPr lang="en-US" dirty="0" smtClean="0"/>
              <a:t>A coalition of American, European, and Arab forces were sent to drive the troops out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19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63" y="1570885"/>
            <a:ext cx="8788933" cy="51137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Middle East is still a hotbed of conflict</a:t>
            </a:r>
          </a:p>
          <a:p>
            <a:pPr lvl="1"/>
            <a:r>
              <a:rPr lang="en-US" dirty="0" smtClean="0"/>
              <a:t>There are many nationalist conflicts, clashes between religious and secular groups, competition for water resources, etc.</a:t>
            </a:r>
          </a:p>
          <a:p>
            <a:pPr lvl="1"/>
            <a:r>
              <a:rPr lang="en-US" dirty="0" smtClean="0"/>
              <a:t>Oil guarantees that foreign powers will continue to intervene in the Middle East</a:t>
            </a:r>
          </a:p>
          <a:p>
            <a:r>
              <a:rPr lang="en-US" dirty="0" smtClean="0"/>
              <a:t>Many Palestinians who were displaced during the Arab-Israeli conflict demand return to their homeland</a:t>
            </a:r>
          </a:p>
          <a:p>
            <a:r>
              <a:rPr lang="en-US" dirty="0" smtClean="0"/>
              <a:t>Following the al-Qaeda attacks on 9/11, the U.S. has declared a war on terrorism and lead wars in the region</a:t>
            </a:r>
          </a:p>
          <a:p>
            <a:r>
              <a:rPr lang="en-US" dirty="0" smtClean="0"/>
              <a:t>The “Arab Spring” refers to democratic uprisings that occurred independently and spread across North Africa and the Middle East beginning in 2011</a:t>
            </a:r>
          </a:p>
          <a:p>
            <a:pPr lvl="1"/>
            <a:r>
              <a:rPr lang="en-US" dirty="0" smtClean="0"/>
              <a:t>It began in Tunisia and spread to Egypt, Libya, Syria, Yemen, Bahrain, Saudi Arabia and Jordan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59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391" b="2391"/>
          <a:stretch>
            <a:fillRect/>
          </a:stretch>
        </p:blipFill>
        <p:spPr>
          <a:xfrm>
            <a:off x="2725842" y="380980"/>
            <a:ext cx="3312665" cy="3312665"/>
          </a:xfrm>
        </p:spPr>
      </p:pic>
    </p:spTree>
    <p:extLst>
      <p:ext uri="{BB962C8B-B14F-4D97-AF65-F5344CB8AC3E}">
        <p14:creationId xmlns:p14="http://schemas.microsoft.com/office/powerpoint/2010/main" val="3021912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38" y="1779970"/>
            <a:ext cx="8449111" cy="48640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1945, Britain, France, Belgium and Portugal controlled almost all of Africa</a:t>
            </a:r>
          </a:p>
          <a:p>
            <a:pPr lvl="1"/>
            <a:r>
              <a:rPr lang="en-US" dirty="0" smtClean="0"/>
              <a:t>Under colonization, Europeans introduced new crops, technologies, and cash economies. They also built railroads, harbors, roads and cities.</a:t>
            </a:r>
          </a:p>
          <a:p>
            <a:pPr lvl="1"/>
            <a:r>
              <a:rPr lang="en-US" dirty="0"/>
              <a:t>Colonial governments had an impact on health care and education in Africa even though most Africans had limited access to these </a:t>
            </a:r>
            <a:r>
              <a:rPr lang="en-US" dirty="0" smtClean="0"/>
              <a:t>things</a:t>
            </a:r>
          </a:p>
          <a:p>
            <a:r>
              <a:rPr lang="en-US" dirty="0" smtClean="0"/>
              <a:t>The rising tide of nationalism swept across Africa in the years following WWII</a:t>
            </a:r>
          </a:p>
          <a:p>
            <a:pPr lvl="1"/>
            <a:r>
              <a:rPr lang="en-US" dirty="0" smtClean="0"/>
              <a:t>Europe was growing tired of maintaining the control over their colonies and started adopting new political reforms leading to gradual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2061776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Post-Colonial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68" y="1761565"/>
            <a:ext cx="8467519" cy="50964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the “great liberation” of the 1950s-1960s, more than 50 new nations were created</a:t>
            </a:r>
          </a:p>
          <a:p>
            <a:pPr lvl="1"/>
            <a:r>
              <a:rPr lang="en-US" dirty="0" smtClean="0"/>
              <a:t>During the early decades after independence, the new nations took different paths to modernization</a:t>
            </a:r>
          </a:p>
          <a:p>
            <a:r>
              <a:rPr lang="en-US" dirty="0" smtClean="0"/>
              <a:t>After </a:t>
            </a:r>
            <a:r>
              <a:rPr lang="en-US" dirty="0"/>
              <a:t>liberation, there were many struggles in Africa</a:t>
            </a:r>
          </a:p>
          <a:p>
            <a:pPr lvl="1"/>
            <a:r>
              <a:rPr lang="en-US" dirty="0"/>
              <a:t>Countries were still economically dependent on the west</a:t>
            </a:r>
          </a:p>
          <a:p>
            <a:pPr lvl="1"/>
            <a:r>
              <a:rPr lang="en-US" dirty="0"/>
              <a:t>New African nations inherited borders drawn by colonial powers which caused many problems	</a:t>
            </a:r>
          </a:p>
          <a:p>
            <a:pPr lvl="2"/>
            <a:r>
              <a:rPr lang="en-US" dirty="0"/>
              <a:t>Countries now included people from diverse and conflicting ethnic groups or some nations split ethnic groups between two separate nations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84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86" y="57149"/>
            <a:ext cx="7570787" cy="1411941"/>
          </a:xfrm>
        </p:spPr>
        <p:txBody>
          <a:bodyPr/>
          <a:lstStyle/>
          <a:p>
            <a:r>
              <a:rPr lang="en-US" dirty="0" smtClean="0"/>
              <a:t>South Africa’s Struggles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8577964" cy="54057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1910, South Africa won independence from Britain but they faced many struggles after independence</a:t>
            </a:r>
          </a:p>
          <a:p>
            <a:pPr lvl="1"/>
            <a:r>
              <a:rPr lang="en-US" dirty="0" smtClean="0"/>
              <a:t>Whites, who made up only 20% of the population, controlled most resources and land</a:t>
            </a:r>
          </a:p>
          <a:p>
            <a:pPr lvl="2"/>
            <a:r>
              <a:rPr lang="en-US" dirty="0" smtClean="0"/>
              <a:t>The white government passed racial laws to keep the black majority subjugated</a:t>
            </a:r>
          </a:p>
          <a:p>
            <a:pPr lvl="3"/>
            <a:r>
              <a:rPr lang="en-US" dirty="0" smtClean="0"/>
              <a:t>They created </a:t>
            </a:r>
            <a:r>
              <a:rPr lang="en-US" u="sng" dirty="0" smtClean="0"/>
              <a:t>apartheid, </a:t>
            </a:r>
            <a:r>
              <a:rPr lang="en-US" dirty="0" smtClean="0"/>
              <a:t>which is the separation of races</a:t>
            </a:r>
          </a:p>
          <a:p>
            <a:r>
              <a:rPr lang="en-US" dirty="0" smtClean="0"/>
              <a:t>Nelson Mandela was an African nationalist who led the fight against apartheid even while imprisoned for 27 years</a:t>
            </a:r>
          </a:p>
          <a:p>
            <a:pPr lvl="1"/>
            <a:r>
              <a:rPr lang="en-US" dirty="0" smtClean="0"/>
              <a:t>Reforms were made beginning in 1989</a:t>
            </a:r>
          </a:p>
          <a:p>
            <a:pPr lvl="1"/>
            <a:r>
              <a:rPr lang="en-US" dirty="0" smtClean="0"/>
              <a:t>Finally in 1994, South Africa held its first multiracial elections</a:t>
            </a:r>
          </a:p>
          <a:p>
            <a:pPr lvl="2"/>
            <a:r>
              <a:rPr lang="en-US" dirty="0" smtClean="0"/>
              <a:t>They elected Nelson Mandela as the first president of a new, democratic South Africa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420" y="57149"/>
            <a:ext cx="1395133" cy="13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93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1761565"/>
            <a:ext cx="8614779" cy="49192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Although many nations supported the non-aligned movement, some did choose sides during the Cold War</a:t>
            </a:r>
          </a:p>
          <a:p>
            <a:pPr lvl="1"/>
            <a:r>
              <a:rPr lang="en-US" dirty="0" smtClean="0"/>
              <a:t>These Cold War rivalries affected local conflicts within Africa</a:t>
            </a:r>
          </a:p>
          <a:p>
            <a:pPr lvl="2"/>
            <a:r>
              <a:rPr lang="en-US" dirty="0" smtClean="0"/>
              <a:t>There was a long, bloody war between Ethiopia and Somalia </a:t>
            </a:r>
          </a:p>
          <a:p>
            <a:pPr lvl="1"/>
            <a:r>
              <a:rPr lang="en-US" dirty="0" smtClean="0"/>
              <a:t>The Cold War left a painful legacy</a:t>
            </a:r>
          </a:p>
          <a:p>
            <a:pPr lvl="2"/>
            <a:r>
              <a:rPr lang="en-US" dirty="0" smtClean="0"/>
              <a:t>Weapons supplied from both the Soviet Union and the U.S. came into the hands of traditional tribes or clans or into the hands of modern militias and guerrilla forces</a:t>
            </a:r>
          </a:p>
          <a:p>
            <a:pPr lvl="3"/>
            <a:r>
              <a:rPr lang="en-US" dirty="0" smtClean="0"/>
              <a:t>This spread violence throughout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8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62" y="1452283"/>
            <a:ext cx="8357072" cy="540571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Canada’s population is only 1/10</a:t>
            </a:r>
            <a:r>
              <a:rPr lang="en-US" baseline="30000" dirty="0" smtClean="0"/>
              <a:t>th</a:t>
            </a:r>
            <a:r>
              <a:rPr lang="en-US" dirty="0" smtClean="0"/>
              <a:t> of the United States</a:t>
            </a:r>
          </a:p>
          <a:p>
            <a:pPr lvl="1"/>
            <a:r>
              <a:rPr lang="en-US" dirty="0" smtClean="0"/>
              <a:t>Most of the population lives within 100 miles of the U.S. border</a:t>
            </a:r>
          </a:p>
          <a:p>
            <a:r>
              <a:rPr lang="en-US" dirty="0" smtClean="0"/>
              <a:t>In recent years, the province of Quebec has wanted autonomy and to become a separate state, favoring separatism</a:t>
            </a:r>
          </a:p>
          <a:p>
            <a:r>
              <a:rPr lang="en-US" dirty="0" smtClean="0"/>
              <a:t>Canada is a member of NATO and many of their troops have served in UN peacekeeping missions around the world</a:t>
            </a:r>
          </a:p>
          <a:p>
            <a:r>
              <a:rPr lang="en-US" dirty="0" smtClean="0"/>
              <a:t>In order to resolve trade disputes, the U.S., Canada, and Mexico set up NAFTA (North American Free Trade Agreement</a:t>
            </a:r>
          </a:p>
          <a:p>
            <a:pPr lvl="1"/>
            <a:r>
              <a:rPr lang="en-US" dirty="0" smtClean="0"/>
              <a:t>NAFTA is responsible for eliminating trade barriers between these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406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in Africa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32" y="1308100"/>
            <a:ext cx="58166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566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54" y="1452283"/>
            <a:ext cx="8762041" cy="5405718"/>
          </a:xfrm>
        </p:spPr>
        <p:txBody>
          <a:bodyPr>
            <a:normAutofit/>
          </a:bodyPr>
          <a:lstStyle/>
          <a:p>
            <a:r>
              <a:rPr lang="en-US" dirty="0" smtClean="0"/>
              <a:t>Many nations of Africa have joined both regional and global organizations</a:t>
            </a:r>
          </a:p>
          <a:p>
            <a:pPr lvl="1"/>
            <a:r>
              <a:rPr lang="en-US" dirty="0" smtClean="0"/>
              <a:t>In 1963, they set up the Organization of African Unity</a:t>
            </a:r>
          </a:p>
          <a:p>
            <a:pPr lvl="2"/>
            <a:r>
              <a:rPr lang="en-US" dirty="0" smtClean="0"/>
              <a:t>It promoted cooperation among members, supported independence, and sought peaceful settlements of disputes</a:t>
            </a:r>
          </a:p>
          <a:p>
            <a:pPr lvl="2"/>
            <a:r>
              <a:rPr lang="en-US" dirty="0" smtClean="0"/>
              <a:t>They also set up the African Development Bank to put capital into development programs</a:t>
            </a:r>
          </a:p>
          <a:p>
            <a:pPr lvl="1"/>
            <a:r>
              <a:rPr lang="en-US" dirty="0" smtClean="0"/>
              <a:t>Many joined the United Nations</a:t>
            </a:r>
          </a:p>
          <a:p>
            <a:pPr lvl="2"/>
            <a:r>
              <a:rPr lang="en-US" dirty="0" smtClean="0"/>
              <a:t>The UN has had a major impact in Africa by giving aid for economic development and natural disasters as well as providing peacekeeping during times of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69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2"/>
            <a:ext cx="9144000" cy="556968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Divisions: African nations are plagued by conflict left behind from colonialism; some forced people together from different ethnic groups</a:t>
            </a:r>
          </a:p>
          <a:p>
            <a:r>
              <a:rPr lang="en-US" dirty="0" smtClean="0"/>
              <a:t>Civil War: Many countries have faced civil wars, some resulting in genocide (Example: Sudanese Conflict)</a:t>
            </a:r>
          </a:p>
          <a:p>
            <a:r>
              <a:rPr lang="en-US" dirty="0" smtClean="0"/>
              <a:t>Dictatorships: Many countries have turned to a single-party system that has led to authoritarian rule</a:t>
            </a:r>
          </a:p>
          <a:p>
            <a:r>
              <a:rPr lang="en-US" dirty="0" smtClean="0"/>
              <a:t>Urbanization: Has led to weakened kinship ties</a:t>
            </a:r>
          </a:p>
          <a:p>
            <a:r>
              <a:rPr lang="en-US" dirty="0" smtClean="0"/>
              <a:t>Cash Crops: In order to boost the economy, some governments sell cash crops leading to exporting of goods and a food shortage for the African people</a:t>
            </a:r>
          </a:p>
          <a:p>
            <a:r>
              <a:rPr lang="en-US" dirty="0" smtClean="0"/>
              <a:t>Desertification: Drought has led to desertification, or the spreading of desert-like areas</a:t>
            </a:r>
          </a:p>
          <a:p>
            <a:r>
              <a:rPr lang="en-US" dirty="0" smtClean="0"/>
              <a:t>Deforestation: Rain forests have come under attack with the need to grow cash crops and exporting trees</a:t>
            </a:r>
          </a:p>
          <a:p>
            <a:r>
              <a:rPr lang="en-US" dirty="0" smtClean="0"/>
              <a:t>AIDs: In 2008, it was estimated that approximately 7 out of 10 people in Sub-Saharan African died from AIDs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7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Central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4474" r="14474"/>
          <a:stretch>
            <a:fillRect/>
          </a:stretch>
        </p:blipFill>
        <p:spPr>
          <a:xfrm>
            <a:off x="3089479" y="397860"/>
            <a:ext cx="3295785" cy="3295785"/>
          </a:xfrm>
        </p:spPr>
      </p:pic>
    </p:spTree>
    <p:extLst>
      <p:ext uri="{BB962C8B-B14F-4D97-AF65-F5344CB8AC3E}">
        <p14:creationId xmlns:p14="http://schemas.microsoft.com/office/powerpoint/2010/main" val="232021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in Central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08" y="1761565"/>
            <a:ext cx="8738807" cy="4289611"/>
          </a:xfrm>
        </p:spPr>
        <p:txBody>
          <a:bodyPr/>
          <a:lstStyle/>
          <a:p>
            <a:r>
              <a:rPr lang="en-US" dirty="0" smtClean="0"/>
              <a:t>The U.S. wanted their sphere of influence to be in the Americas (Monroe Doctrine, Roosevelt Corollary, etc.)</a:t>
            </a:r>
          </a:p>
          <a:p>
            <a:pPr lvl="1"/>
            <a:r>
              <a:rPr lang="en-US" dirty="0" smtClean="0"/>
              <a:t>During the Cold War, the U.S. intervened repeatedly in Latin America</a:t>
            </a:r>
          </a:p>
          <a:p>
            <a:pPr lvl="2"/>
            <a:r>
              <a:rPr lang="en-US" dirty="0" smtClean="0"/>
              <a:t>They backed anti-communist regimes</a:t>
            </a:r>
          </a:p>
          <a:p>
            <a:r>
              <a:rPr lang="en-US" dirty="0" smtClean="0"/>
              <a:t>Many Latin Americans opposed U.S. economic and military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in C. America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970"/>
            <a:ext cx="9144000" cy="580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9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452283"/>
            <a:ext cx="8688410" cy="54057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Mexico has major major reforms and changes since World War II</a:t>
            </a:r>
          </a:p>
          <a:p>
            <a:pPr lvl="1"/>
            <a:r>
              <a:rPr lang="en-US" i="1" dirty="0" err="1" smtClean="0"/>
              <a:t>Ejidos</a:t>
            </a:r>
            <a:r>
              <a:rPr lang="en-US" dirty="0" smtClean="0"/>
              <a:t> (peasant cooperatives) were created to redistribute land to the rural poor</a:t>
            </a:r>
          </a:p>
          <a:p>
            <a:pPr lvl="2"/>
            <a:r>
              <a:rPr lang="en-US" dirty="0" smtClean="0"/>
              <a:t>They were unsuccessful because most people are still living in poverty</a:t>
            </a:r>
          </a:p>
          <a:p>
            <a:pPr lvl="1"/>
            <a:r>
              <a:rPr lang="en-US" dirty="0" smtClean="0"/>
              <a:t>Democratic reforms have been made to repair the government structure</a:t>
            </a:r>
          </a:p>
          <a:p>
            <a:pPr lvl="1"/>
            <a:r>
              <a:rPr lang="en-US" dirty="0" smtClean="0"/>
              <a:t>The economy has grown and now Mexico is linked closely with the economies of the U.S. and Canada through NAFTA</a:t>
            </a:r>
          </a:p>
          <a:p>
            <a:pPr lvl="2"/>
            <a:r>
              <a:rPr lang="en-US" dirty="0" smtClean="0"/>
              <a:t>Despite economic growth, many Mexicans remain poor</a:t>
            </a:r>
          </a:p>
          <a:p>
            <a:pPr lvl="3"/>
            <a:r>
              <a:rPr lang="en-US" i="1" dirty="0" smtClean="0"/>
              <a:t>Maquiladoras</a:t>
            </a:r>
            <a:r>
              <a:rPr lang="en-US" dirty="0" smtClean="0"/>
              <a:t> have cropped up along Mexico’s northern border, using cheap labor to produce goods</a:t>
            </a:r>
          </a:p>
        </p:txBody>
      </p:sp>
    </p:spTree>
    <p:extLst>
      <p:ext uri="{BB962C8B-B14F-4D97-AF65-F5344CB8AC3E}">
        <p14:creationId xmlns:p14="http://schemas.microsoft.com/office/powerpoint/2010/main" val="305902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Maquiladoras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850" r="3850"/>
          <a:stretch>
            <a:fillRect/>
          </a:stretch>
        </p:blipFill>
        <p:spPr>
          <a:xfrm>
            <a:off x="136058" y="1604308"/>
            <a:ext cx="4751419" cy="26921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15" y="1604308"/>
            <a:ext cx="4134972" cy="2658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858" y="3992976"/>
            <a:ext cx="3960033" cy="28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6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76" y="1452282"/>
            <a:ext cx="8725226" cy="54057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1959, Fidel Castro led a guerrilla army against the government</a:t>
            </a:r>
          </a:p>
          <a:p>
            <a:pPr lvl="1"/>
            <a:r>
              <a:rPr lang="en-US" dirty="0" smtClean="0"/>
              <a:t>Afterwards, Castro turned Cuba into a communist state</a:t>
            </a:r>
          </a:p>
          <a:p>
            <a:pPr lvl="2"/>
            <a:r>
              <a:rPr lang="en-US" dirty="0" smtClean="0"/>
              <a:t>He nationalized businesses and put most land under government control</a:t>
            </a:r>
          </a:p>
          <a:p>
            <a:r>
              <a:rPr lang="en-US" dirty="0" smtClean="0"/>
              <a:t>The Cuban Revolution alarmed the U.S. because Castro turned to the Soviet Union for aid</a:t>
            </a:r>
          </a:p>
          <a:p>
            <a:pPr lvl="1"/>
            <a:r>
              <a:rPr lang="en-US" dirty="0" smtClean="0"/>
              <a:t>In 1961, the U.S. led the Bay of Pigs invasion to overthrow Castro but it was unsuccessful</a:t>
            </a:r>
          </a:p>
          <a:p>
            <a:pPr lvl="1"/>
            <a:r>
              <a:rPr lang="en-US" dirty="0" smtClean="0"/>
              <a:t>In 1962, the U.S. issued an embargo on trade with Cuba</a:t>
            </a:r>
          </a:p>
          <a:p>
            <a:pPr lvl="1"/>
            <a:r>
              <a:rPr lang="en-US" dirty="0" smtClean="0"/>
              <a:t>In October 1962, the Soviets built nuclear missile bases in Cuba</a:t>
            </a:r>
          </a:p>
          <a:p>
            <a:pPr lvl="2"/>
            <a:r>
              <a:rPr lang="en-US" dirty="0" smtClean="0"/>
              <a:t>The threat of these nuclear weapons launched the Cuban missile crisis where the U.S. and Soviet Union stood on the brink of nuclear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579" y="40342"/>
            <a:ext cx="1707723" cy="14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America and the Caribbean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76" y="1619601"/>
            <a:ext cx="8559557" cy="5238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Like Cuba and Mexico, Nicaragua also had a revolution, which came in the late 1970s</a:t>
            </a:r>
          </a:p>
          <a:p>
            <a:pPr lvl="1"/>
            <a:r>
              <a:rPr lang="en-US" dirty="0" smtClean="0"/>
              <a:t>Rebels (Sandinistas) called for an end to the dictatorial regime of the Somoza’s</a:t>
            </a:r>
          </a:p>
          <a:p>
            <a:pPr lvl="2"/>
            <a:r>
              <a:rPr lang="en-US" dirty="0" smtClean="0"/>
              <a:t>Fearing a communist regime, President Reagan secretly backed contras (guerrilla fighters) against the rebels</a:t>
            </a:r>
          </a:p>
          <a:p>
            <a:r>
              <a:rPr lang="en-US" dirty="0" smtClean="0"/>
              <a:t>Guatemala, El Salvador, and Haiti also underwent major economic and political changes after World War II</a:t>
            </a:r>
          </a:p>
          <a:p>
            <a:r>
              <a:rPr lang="en-US" dirty="0" smtClean="0"/>
              <a:t>Most countries in Central America and the Caribbean remain poor today</a:t>
            </a:r>
          </a:p>
          <a:p>
            <a:pPr lvl="1"/>
            <a:r>
              <a:rPr lang="en-US" dirty="0" smtClean="0"/>
              <a:t>Most rely on a single export or industry</a:t>
            </a:r>
          </a:p>
        </p:txBody>
      </p:sp>
    </p:spTree>
    <p:extLst>
      <p:ext uri="{BB962C8B-B14F-4D97-AF65-F5344CB8AC3E}">
        <p14:creationId xmlns:p14="http://schemas.microsoft.com/office/powerpoint/2010/main" val="357627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Western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7212" r="7212"/>
          <a:stretch>
            <a:fillRect/>
          </a:stretch>
        </p:blipFill>
        <p:spPr>
          <a:xfrm>
            <a:off x="2643221" y="182445"/>
            <a:ext cx="3982336" cy="3982336"/>
          </a:xfrm>
        </p:spPr>
      </p:pic>
    </p:spTree>
    <p:extLst>
      <p:ext uri="{BB962C8B-B14F-4D97-AF65-F5344CB8AC3E}">
        <p14:creationId xmlns:p14="http://schemas.microsoft.com/office/powerpoint/2010/main" val="18773677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Unrest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30" y="1452282"/>
            <a:ext cx="8541150" cy="52653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Social Structure</a:t>
            </a:r>
          </a:p>
          <a:p>
            <a:pPr lvl="1"/>
            <a:r>
              <a:rPr lang="en-US" dirty="0" smtClean="0"/>
              <a:t>The upper classes were mostly descended from Europeans</a:t>
            </a:r>
          </a:p>
          <a:p>
            <a:r>
              <a:rPr lang="en-US" dirty="0" smtClean="0"/>
              <a:t>Competing Ideologies</a:t>
            </a:r>
          </a:p>
          <a:p>
            <a:pPr lvl="1"/>
            <a:r>
              <a:rPr lang="en-US" dirty="0" smtClean="0"/>
              <a:t>Some countries turned to communism during the Cold War</a:t>
            </a:r>
          </a:p>
          <a:p>
            <a:pPr lvl="2"/>
            <a:r>
              <a:rPr lang="en-US" dirty="0" smtClean="0"/>
              <a:t>During the 1960s and 1970s, guerillas and urban terrorists battled repressive governments in Latin America</a:t>
            </a:r>
          </a:p>
          <a:p>
            <a:r>
              <a:rPr lang="en-US" dirty="0" smtClean="0"/>
              <a:t>Regional Organizations</a:t>
            </a:r>
          </a:p>
          <a:p>
            <a:pPr lvl="1"/>
            <a:r>
              <a:rPr lang="en-US" dirty="0" smtClean="0"/>
              <a:t>The Southern Common Market (</a:t>
            </a:r>
            <a:r>
              <a:rPr lang="en-US" dirty="0" err="1" smtClean="0"/>
              <a:t>Mercosur</a:t>
            </a:r>
            <a:r>
              <a:rPr lang="en-US" dirty="0" smtClean="0"/>
              <a:t>) linked some of Latin America’s most productive economies</a:t>
            </a:r>
          </a:p>
          <a:p>
            <a:pPr lvl="1"/>
            <a:r>
              <a:rPr lang="en-US" dirty="0" smtClean="0"/>
              <a:t>The Organization of American States (OAS) was formed in 1948 to “promote democracy, economic cooperation and human rights”</a:t>
            </a:r>
          </a:p>
          <a:p>
            <a:r>
              <a:rPr lang="en-US" dirty="0" smtClean="0"/>
              <a:t>Social Issues</a:t>
            </a:r>
          </a:p>
          <a:p>
            <a:pPr lvl="1"/>
            <a:r>
              <a:rPr lang="en-US" dirty="0" smtClean="0"/>
              <a:t>Illegal drug trade, poverty, and access to education are all issues in Latin America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950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2209" b="12209"/>
          <a:stretch>
            <a:fillRect/>
          </a:stretch>
        </p:blipFill>
        <p:spPr>
          <a:xfrm>
            <a:off x="2900678" y="312042"/>
            <a:ext cx="3381603" cy="3381603"/>
          </a:xfrm>
        </p:spPr>
      </p:pic>
    </p:spTree>
    <p:extLst>
      <p:ext uri="{BB962C8B-B14F-4D97-AF65-F5344CB8AC3E}">
        <p14:creationId xmlns:p14="http://schemas.microsoft.com/office/powerpoint/2010/main" val="389600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1452283"/>
            <a:ext cx="8706817" cy="54057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Brazil had faced unique challenges after the end of Portuguese colonization</a:t>
            </a:r>
          </a:p>
          <a:p>
            <a:pPr lvl="1"/>
            <a:r>
              <a:rPr lang="en-US" dirty="0" smtClean="0"/>
              <a:t>It has a very high population, with 90% of Brazilians living within 200 miles of the coast</a:t>
            </a:r>
          </a:p>
          <a:p>
            <a:pPr lvl="2"/>
            <a:r>
              <a:rPr lang="en-US" dirty="0" smtClean="0"/>
              <a:t>To redistribute population, they created a capital inland called Brasilia</a:t>
            </a:r>
          </a:p>
          <a:p>
            <a:r>
              <a:rPr lang="en-US" dirty="0" smtClean="0"/>
              <a:t>75% of Brazilians live in cities, with the majority of people living in poverty</a:t>
            </a:r>
          </a:p>
          <a:p>
            <a:pPr lvl="1"/>
            <a:r>
              <a:rPr lang="en-US" dirty="0" smtClean="0"/>
              <a:t>Favelas, or slums, ring the major cities</a:t>
            </a:r>
          </a:p>
          <a:p>
            <a:r>
              <a:rPr lang="en-US" dirty="0" smtClean="0"/>
              <a:t>Brazil has also faced political issues with dictators and military rule</a:t>
            </a:r>
          </a:p>
          <a:p>
            <a:pPr lvl="1"/>
            <a:r>
              <a:rPr lang="en-US" dirty="0" smtClean="0"/>
              <a:t>In 1989, Brazil hosted democratic elections for a republic led by a president</a:t>
            </a:r>
          </a:p>
          <a:p>
            <a:r>
              <a:rPr lang="en-US" dirty="0" smtClean="0"/>
              <a:t>Brazil has had major economic growth and it is one of the top developing countries in the world (BRICS)</a:t>
            </a:r>
          </a:p>
          <a:p>
            <a:pPr lvl="1"/>
            <a:r>
              <a:rPr lang="en-US" dirty="0" smtClean="0"/>
              <a:t>They have moved away from a single export by diversifying their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8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76" y="1452283"/>
            <a:ext cx="8725226" cy="54057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early 1900s, Argentina was the largest Spanish-speaking nation in the world and the richest in Latin America</a:t>
            </a:r>
          </a:p>
          <a:p>
            <a:pPr lvl="1"/>
            <a:r>
              <a:rPr lang="en-US" dirty="0" smtClean="0"/>
              <a:t>When the Great Depression struck, it crippled Argentina’s economy and led to social unrest and military rule</a:t>
            </a:r>
          </a:p>
          <a:p>
            <a:r>
              <a:rPr lang="en-US" dirty="0" smtClean="0"/>
              <a:t>In 1946, Juan Peron was elected president</a:t>
            </a:r>
          </a:p>
          <a:p>
            <a:pPr lvl="1"/>
            <a:r>
              <a:rPr lang="en-US" dirty="0" smtClean="0"/>
              <a:t>He was an authoritarian ruler and many people fled Argentina</a:t>
            </a:r>
          </a:p>
          <a:p>
            <a:pPr lvl="1"/>
            <a:r>
              <a:rPr lang="en-US" dirty="0" smtClean="0"/>
              <a:t>He was overthrown by the military in 1955</a:t>
            </a:r>
          </a:p>
          <a:p>
            <a:pPr lvl="2"/>
            <a:r>
              <a:rPr lang="en-US" dirty="0" smtClean="0"/>
              <a:t>Peron was re-elected president in 1973 but once again was forced to flee by another military coup</a:t>
            </a:r>
          </a:p>
          <a:p>
            <a:r>
              <a:rPr lang="en-US" dirty="0" smtClean="0"/>
              <a:t>Democracy was restored to Argentina in 1983</a:t>
            </a:r>
          </a:p>
          <a:p>
            <a:pPr lvl="1"/>
            <a:r>
              <a:rPr lang="en-US" dirty="0" smtClean="0"/>
              <a:t>Since then, Argentina has been growing and is re-establishing its strong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 and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54" y="1452283"/>
            <a:ext cx="8338664" cy="5405718"/>
          </a:xfrm>
        </p:spPr>
        <p:txBody>
          <a:bodyPr>
            <a:normAutofit/>
          </a:bodyPr>
          <a:lstStyle/>
          <a:p>
            <a:r>
              <a:rPr lang="en-US" dirty="0" smtClean="0"/>
              <a:t>Both countries emerged from WWII weakened and unwilling to hold on to their large empires</a:t>
            </a:r>
          </a:p>
          <a:p>
            <a:r>
              <a:rPr lang="en-US" dirty="0" smtClean="0"/>
              <a:t>After WWII, Britain gave up its colonies but it still had global leadership in the U.N. and NATO</a:t>
            </a:r>
          </a:p>
          <a:p>
            <a:pPr lvl="2"/>
            <a:r>
              <a:rPr lang="en-US" dirty="0" smtClean="0"/>
              <a:t>Today, Britain is still a constitutional monarchy with David Cameron as the current Prime Minister</a:t>
            </a:r>
          </a:p>
          <a:p>
            <a:r>
              <a:rPr lang="en-US" dirty="0" smtClean="0"/>
              <a:t>The “Fifth Republic” was set up in 1958 with war hero Charles de Gaulle as the elected president</a:t>
            </a:r>
          </a:p>
          <a:p>
            <a:pPr lvl="1"/>
            <a:r>
              <a:rPr lang="en-US" dirty="0" smtClean="0"/>
              <a:t>He allowed for many French colonies to achieve independence</a:t>
            </a:r>
          </a:p>
          <a:p>
            <a:pPr lvl="2"/>
            <a:r>
              <a:rPr lang="en-US" dirty="0" smtClean="0"/>
              <a:t>The current President of France is Francois </a:t>
            </a:r>
            <a:r>
              <a:rPr lang="en-US" dirty="0" err="1" smtClean="0"/>
              <a:t>Hollande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6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30" y="1613143"/>
            <a:ext cx="8412296" cy="52448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Cold War left Germany divided between East Germany and West Germany</a:t>
            </a:r>
          </a:p>
          <a:p>
            <a:pPr lvl="1"/>
            <a:r>
              <a:rPr lang="en-US" dirty="0" smtClean="0"/>
              <a:t>West Germany had a booming industrial economy and worked closely with the western democracies</a:t>
            </a:r>
          </a:p>
          <a:p>
            <a:pPr lvl="1"/>
            <a:r>
              <a:rPr lang="en-US" dirty="0" smtClean="0"/>
              <a:t>East and West Berlin were divided by the Berlin Wall, created in 1961</a:t>
            </a:r>
          </a:p>
          <a:p>
            <a:r>
              <a:rPr lang="en-US" dirty="0" smtClean="0"/>
              <a:t>For years the Soviet Union opposed the unification of Germany</a:t>
            </a:r>
          </a:p>
          <a:p>
            <a:pPr lvl="1"/>
            <a:r>
              <a:rPr lang="en-US" dirty="0" smtClean="0"/>
              <a:t>It wasn’t until 1989, with the decline of the Soviet Union, that Germany was able to reunite</a:t>
            </a:r>
          </a:p>
          <a:p>
            <a:pPr lvl="2"/>
            <a:r>
              <a:rPr lang="en-US" dirty="0" smtClean="0"/>
              <a:t>In 1990, German voters approved German reunification with Helmut Kohl as chancellor</a:t>
            </a:r>
          </a:p>
          <a:p>
            <a:pPr lvl="1"/>
            <a:r>
              <a:rPr lang="en-US" dirty="0" smtClean="0"/>
              <a:t>Today, Germany is an industrial power led by chancellor Angela Merkel</a:t>
            </a:r>
          </a:p>
        </p:txBody>
      </p:sp>
    </p:spTree>
    <p:extLst>
      <p:ext uri="{BB962C8B-B14F-4D97-AF65-F5344CB8AC3E}">
        <p14:creationId xmlns:p14="http://schemas.microsoft.com/office/powerpoint/2010/main" val="84685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Democratic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5" y="1452282"/>
            <a:ext cx="8522741" cy="54057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countries in western Europe became welfare states</a:t>
            </a:r>
          </a:p>
          <a:p>
            <a:pPr lvl="1"/>
            <a:r>
              <a:rPr lang="en-US" dirty="0" smtClean="0"/>
              <a:t>These are governments that keep most features of a capitalist economy but takes greater responsibility for the social and economic needs of its citizens</a:t>
            </a:r>
          </a:p>
          <a:p>
            <a:r>
              <a:rPr lang="en-US" dirty="0" smtClean="0"/>
              <a:t>Today, they face growing competition from other parts of the world</a:t>
            </a:r>
          </a:p>
          <a:p>
            <a:pPr lvl="1"/>
            <a:r>
              <a:rPr lang="en-US" dirty="0" smtClean="0"/>
              <a:t>So they became part of the service industry, where they provide services rather than products</a:t>
            </a:r>
          </a:p>
          <a:p>
            <a:r>
              <a:rPr lang="en-US" dirty="0" smtClean="0"/>
              <a:t>In 1957, France, West Germany, Belgium, Italy, the Netherlands, and Luxembourg signed a treaty to form the European Community or Common Market to expand free trade</a:t>
            </a:r>
          </a:p>
          <a:p>
            <a:pPr lvl="1"/>
            <a:r>
              <a:rPr lang="en-US" dirty="0" smtClean="0"/>
              <a:t>In the 1980s and 1990s, the Common Market expanded and took the name European Union</a:t>
            </a:r>
          </a:p>
          <a:p>
            <a:pPr lvl="2"/>
            <a:r>
              <a:rPr lang="en-US" dirty="0" smtClean="0"/>
              <a:t>In 1999, the EU launched the Euro, a single currency to be used by member nations</a:t>
            </a:r>
          </a:p>
          <a:p>
            <a:pPr lvl="3"/>
            <a:r>
              <a:rPr lang="en-US" dirty="0" smtClean="0"/>
              <a:t>Britain did not adopt the Euro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66" y="5606004"/>
            <a:ext cx="1283933" cy="125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4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1531</TotalTime>
  <Words>4841</Words>
  <Application>Microsoft Macintosh PowerPoint</Application>
  <PresentationFormat>On-screen Show (4:3)</PresentationFormat>
  <Paragraphs>407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Infusion</vt:lpstr>
      <vt:lpstr>Case Studies from 1945 until Today</vt:lpstr>
      <vt:lpstr>North America</vt:lpstr>
      <vt:lpstr>U.S. Foreign Policy</vt:lpstr>
      <vt:lpstr>U.S. Economy and Government</vt:lpstr>
      <vt:lpstr>Canada</vt:lpstr>
      <vt:lpstr>Western Europe</vt:lpstr>
      <vt:lpstr>Britain and France</vt:lpstr>
      <vt:lpstr>Germany</vt:lpstr>
      <vt:lpstr>Other Democratic Nations</vt:lpstr>
      <vt:lpstr>Russia/Eastern Europe</vt:lpstr>
      <vt:lpstr>Soviet Government and Economy</vt:lpstr>
      <vt:lpstr>Eastern Europe Under Soviet Control</vt:lpstr>
      <vt:lpstr>Collapse of Soviet Empire</vt:lpstr>
      <vt:lpstr>PowerPoint Presentation</vt:lpstr>
      <vt:lpstr>Poland and Yugoslavia</vt:lpstr>
      <vt:lpstr>Russian Republic</vt:lpstr>
      <vt:lpstr>Japan and the Two Koreas</vt:lpstr>
      <vt:lpstr>Japan After 1945</vt:lpstr>
      <vt:lpstr>Japanese Politics</vt:lpstr>
      <vt:lpstr>Changing Patterns of Life</vt:lpstr>
      <vt:lpstr>Japanese Economy</vt:lpstr>
      <vt:lpstr>Korean War</vt:lpstr>
      <vt:lpstr>North and South Korea Today</vt:lpstr>
      <vt:lpstr>China</vt:lpstr>
      <vt:lpstr>Communist China</vt:lpstr>
      <vt:lpstr>Reform and Repression</vt:lpstr>
      <vt:lpstr>Challenges for China</vt:lpstr>
      <vt:lpstr>Southeast Asia</vt:lpstr>
      <vt:lpstr>Struggles for SE Asia</vt:lpstr>
      <vt:lpstr>Vietnam War</vt:lpstr>
      <vt:lpstr>The Asian Tigers</vt:lpstr>
      <vt:lpstr>Asian Tigers Economy</vt:lpstr>
      <vt:lpstr>Southwest Asia</vt:lpstr>
      <vt:lpstr>Partition of India</vt:lpstr>
      <vt:lpstr>Pakistan after Partition</vt:lpstr>
      <vt:lpstr>India</vt:lpstr>
      <vt:lpstr>Tensions in South Asia</vt:lpstr>
      <vt:lpstr>Pakistan and Bangladesh Today</vt:lpstr>
      <vt:lpstr>Middle East</vt:lpstr>
      <vt:lpstr>Linking the Modern Middle East</vt:lpstr>
      <vt:lpstr>Resources: Oil and Water</vt:lpstr>
      <vt:lpstr>Politics during the Cold War</vt:lpstr>
      <vt:lpstr>Conflicts in the Middle East</vt:lpstr>
      <vt:lpstr>Current Issues</vt:lpstr>
      <vt:lpstr>Africa</vt:lpstr>
      <vt:lpstr>Colonial Independence</vt:lpstr>
      <vt:lpstr>Post-Colonial Africa</vt:lpstr>
      <vt:lpstr>South Africa’s Struggles</vt:lpstr>
      <vt:lpstr>Cold War in Africa</vt:lpstr>
      <vt:lpstr>Cold War in Africa</vt:lpstr>
      <vt:lpstr>African Unity</vt:lpstr>
      <vt:lpstr>Current Issues in Africa</vt:lpstr>
      <vt:lpstr>Central America</vt:lpstr>
      <vt:lpstr>Cold War in Central America</vt:lpstr>
      <vt:lpstr>Cold War in C. America</vt:lpstr>
      <vt:lpstr>Mexico</vt:lpstr>
      <vt:lpstr>Maquiladoras</vt:lpstr>
      <vt:lpstr>Cuba</vt:lpstr>
      <vt:lpstr>Central America and the Caribbean </vt:lpstr>
      <vt:lpstr>Sources of Unrest in Latin America</vt:lpstr>
      <vt:lpstr>South America</vt:lpstr>
      <vt:lpstr>Brazil</vt:lpstr>
      <vt:lpstr>Argentina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1945-Today</dc:title>
  <dc:creator>Alexandra Thiessen</dc:creator>
  <cp:lastModifiedBy>Alexandra Thiessen</cp:lastModifiedBy>
  <cp:revision>62</cp:revision>
  <cp:lastPrinted>2013-04-02T17:14:49Z</cp:lastPrinted>
  <dcterms:created xsi:type="dcterms:W3CDTF">2013-03-25T14:20:06Z</dcterms:created>
  <dcterms:modified xsi:type="dcterms:W3CDTF">2013-05-06T00:20:13Z</dcterms:modified>
</cp:coreProperties>
</file>