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7" r:id="rId9"/>
    <p:sldId id="261" r:id="rId10"/>
    <p:sldId id="262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2" y="238519"/>
            <a:ext cx="7583488" cy="1470025"/>
          </a:xfrm>
        </p:spPr>
        <p:txBody>
          <a:bodyPr/>
          <a:lstStyle/>
          <a:p>
            <a:r>
              <a:rPr lang="en-US" dirty="0" smtClean="0"/>
              <a:t>Central </a:t>
            </a:r>
            <a:r>
              <a:rPr lang="en-US" dirty="0" err="1" smtClean="0"/>
              <a:t>europe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824" y="1893964"/>
            <a:ext cx="4636051" cy="49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8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to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06" y="1828800"/>
            <a:ext cx="8877694" cy="48499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Socialism began to spread to Russia</a:t>
            </a:r>
          </a:p>
          <a:p>
            <a:pPr lvl="1"/>
            <a:r>
              <a:rPr lang="en-US" dirty="0" smtClean="0"/>
              <a:t>A revolutionary group calling themselves “The People’s Will assassinated officials and plotted to kill the czar</a:t>
            </a:r>
          </a:p>
          <a:p>
            <a:pPr lvl="1"/>
            <a:r>
              <a:rPr lang="en-US" dirty="0" smtClean="0"/>
              <a:t>In March 1881, terrorists hurled two bombs at Alexander II’s carriage and assassinated the czar</a:t>
            </a:r>
          </a:p>
          <a:p>
            <a:r>
              <a:rPr lang="en-US" dirty="0" smtClean="0"/>
              <a:t>Alexander II’s son, Alexander III responded by going back to the harsh methods of Nicholas I</a:t>
            </a:r>
          </a:p>
          <a:p>
            <a:pPr lvl="1"/>
            <a:r>
              <a:rPr lang="en-US" dirty="0" smtClean="0"/>
              <a:t>Launched a program of “</a:t>
            </a:r>
            <a:r>
              <a:rPr lang="en-US" dirty="0" err="1" smtClean="0"/>
              <a:t>Russification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Aimed at suppressing the cultures of non-Russia people within the empire; led to anti-Semitism</a:t>
            </a:r>
          </a:p>
          <a:p>
            <a:pPr lvl="2"/>
            <a:r>
              <a:rPr lang="en-US" dirty="0" smtClean="0"/>
              <a:t>One language (Russian) and one church (Russian Orthodox Church)</a:t>
            </a:r>
          </a:p>
          <a:p>
            <a:pPr lvl="1"/>
            <a:r>
              <a:rPr lang="en-US" dirty="0" smtClean="0"/>
              <a:t>Persecution of Jews</a:t>
            </a:r>
          </a:p>
          <a:p>
            <a:pPr lvl="2"/>
            <a:r>
              <a:rPr lang="en-US" dirty="0" smtClean="0"/>
              <a:t>Limited the number of Jews in certain positions</a:t>
            </a:r>
          </a:p>
          <a:p>
            <a:pPr lvl="2"/>
            <a:r>
              <a:rPr lang="en-US" dirty="0" smtClean="0"/>
              <a:t>Encouraged pogroms, or violent mob attacks on Jews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4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9329"/>
            <a:ext cx="7583488" cy="4297363"/>
          </a:xfrm>
        </p:spPr>
        <p:txBody>
          <a:bodyPr/>
          <a:lstStyle/>
          <a:p>
            <a:r>
              <a:rPr lang="en-US" dirty="0" smtClean="0"/>
              <a:t>Russia entered in the Industrial Age</a:t>
            </a:r>
          </a:p>
          <a:p>
            <a:pPr lvl="1"/>
            <a:r>
              <a:rPr lang="en-US" dirty="0" smtClean="0"/>
              <a:t>Encouraged railroad </a:t>
            </a:r>
            <a:r>
              <a:rPr lang="en-US" dirty="0" smtClean="0"/>
              <a:t>building, steel production</a:t>
            </a:r>
            <a:endParaRPr lang="en-US" dirty="0" smtClean="0"/>
          </a:p>
          <a:p>
            <a:pPr lvl="2"/>
            <a:r>
              <a:rPr lang="en-US" dirty="0" smtClean="0"/>
              <a:t>Built Trans-Siberian Railroad which linked Russia to the Pacific Ocean</a:t>
            </a:r>
          </a:p>
          <a:p>
            <a:pPr lvl="1"/>
            <a:r>
              <a:rPr lang="en-US" dirty="0" smtClean="0"/>
              <a:t>Industrialization caused many problems</a:t>
            </a:r>
          </a:p>
          <a:p>
            <a:pPr lvl="2"/>
            <a:r>
              <a:rPr lang="en-US" dirty="0" smtClean="0"/>
              <a:t>Nobles and peasants opposed it; Dangerous working conditions; Rise of socialism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057" y="4001228"/>
            <a:ext cx="3564894" cy="2856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84" y="4208773"/>
            <a:ext cx="1728207" cy="264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8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and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20" y="1557007"/>
            <a:ext cx="8665163" cy="5142219"/>
          </a:xfrm>
        </p:spPr>
        <p:txBody>
          <a:bodyPr>
            <a:normAutofit/>
          </a:bodyPr>
          <a:lstStyle/>
          <a:p>
            <a:r>
              <a:rPr lang="en-US" dirty="0" smtClean="0"/>
              <a:t>War broke out between Russia and Japan in 1904</a:t>
            </a:r>
          </a:p>
          <a:p>
            <a:pPr lvl="1"/>
            <a:r>
              <a:rPr lang="en-US" dirty="0" smtClean="0"/>
              <a:t>Russia was losing and in the cities there were protests and workers’ strikes</a:t>
            </a:r>
          </a:p>
          <a:p>
            <a:pPr lvl="2"/>
            <a:r>
              <a:rPr lang="en-US" dirty="0" smtClean="0"/>
              <a:t>On Sunday, January 22, 1905 an Orthodox priest Father George </a:t>
            </a:r>
            <a:r>
              <a:rPr lang="en-US" dirty="0" err="1" smtClean="0"/>
              <a:t>Gapon</a:t>
            </a:r>
            <a:r>
              <a:rPr lang="en-US" dirty="0" smtClean="0"/>
              <a:t> organized a protest march in St. Petersburg</a:t>
            </a:r>
          </a:p>
          <a:p>
            <a:pPr lvl="3"/>
            <a:r>
              <a:rPr lang="en-US" dirty="0" smtClean="0"/>
              <a:t>The czar fled the palace and called the soldiers to stop the riots</a:t>
            </a:r>
          </a:p>
          <a:p>
            <a:r>
              <a:rPr lang="en-US" dirty="0" smtClean="0"/>
              <a:t>The “Bloody Sunday” </a:t>
            </a:r>
            <a:r>
              <a:rPr lang="en-US" dirty="0" smtClean="0"/>
              <a:t>protest parade turned violent and many civilians were killed</a:t>
            </a:r>
          </a:p>
          <a:p>
            <a:pPr lvl="1"/>
            <a:r>
              <a:rPr lang="en-US" dirty="0" smtClean="0"/>
              <a:t>This “Bloody Sunday” riot marked a turning point for Russians</a:t>
            </a:r>
          </a:p>
          <a:p>
            <a:pPr lvl="2"/>
            <a:r>
              <a:rPr lang="en-US" dirty="0" smtClean="0"/>
              <a:t>Killed the people’s faith and trust in the czar</a:t>
            </a:r>
          </a:p>
          <a:p>
            <a:pPr lvl="2"/>
            <a:r>
              <a:rPr lang="en-US" dirty="0" smtClean="0"/>
              <a:t>Peasants and workers revolted</a:t>
            </a:r>
          </a:p>
        </p:txBody>
      </p:sp>
    </p:spTree>
    <p:extLst>
      <p:ext uri="{BB962C8B-B14F-4D97-AF65-F5344CB8AC3E}">
        <p14:creationId xmlns:p14="http://schemas.microsoft.com/office/powerpoint/2010/main" val="429112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Czar Nicholas II tried to make reforms</a:t>
            </a:r>
          </a:p>
          <a:p>
            <a:pPr lvl="1"/>
            <a:r>
              <a:rPr lang="en-US" dirty="0" smtClean="0"/>
              <a:t>Summoned </a:t>
            </a:r>
            <a:r>
              <a:rPr lang="en-US" dirty="0"/>
              <a:t>a Duma, or elected national legislature</a:t>
            </a:r>
          </a:p>
          <a:p>
            <a:pPr lvl="1"/>
            <a:r>
              <a:rPr lang="en-US" dirty="0"/>
              <a:t>Appointed a Prime Minister, Peter </a:t>
            </a:r>
            <a:r>
              <a:rPr lang="en-US" dirty="0" err="1"/>
              <a:t>Stolypin</a:t>
            </a:r>
            <a:endParaRPr lang="en-US" dirty="0"/>
          </a:p>
          <a:p>
            <a:pPr lvl="2"/>
            <a:r>
              <a:rPr lang="en-US" dirty="0" smtClean="0"/>
              <a:t>Strengthened </a:t>
            </a:r>
            <a:r>
              <a:rPr lang="en-US" dirty="0"/>
              <a:t>the </a:t>
            </a:r>
            <a:r>
              <a:rPr lang="en-US" i="1" dirty="0" err="1"/>
              <a:t>zemstvos</a:t>
            </a:r>
            <a:r>
              <a:rPr lang="en-US" dirty="0"/>
              <a:t> and improved education</a:t>
            </a:r>
          </a:p>
          <a:p>
            <a:pPr lvl="2"/>
            <a:r>
              <a:rPr lang="en-US" dirty="0"/>
              <a:t>Assassinated in 1911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081" y="4402428"/>
            <a:ext cx="3784600" cy="2397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27" y="4451062"/>
            <a:ext cx="3131876" cy="234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9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Hapsburg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0488"/>
            <a:ext cx="8583223" cy="4777511"/>
          </a:xfrm>
        </p:spPr>
        <p:txBody>
          <a:bodyPr>
            <a:normAutofit/>
          </a:bodyPr>
          <a:lstStyle/>
          <a:p>
            <a:r>
              <a:rPr lang="en-US" dirty="0" smtClean="0"/>
              <a:t>In 1800, the Hapsburgs were the oldest ruling family in Europe</a:t>
            </a:r>
          </a:p>
          <a:p>
            <a:pPr lvl="1"/>
            <a:r>
              <a:rPr lang="en-US" dirty="0" smtClean="0"/>
              <a:t>Ruled over Austria, Bohemia, Hungary, and parts of Romania, Poland, Ukraine and Northern Italy</a:t>
            </a:r>
          </a:p>
          <a:p>
            <a:r>
              <a:rPr lang="en-US" dirty="0" smtClean="0"/>
              <a:t>Hapsburgs ruled over a multinational empire</a:t>
            </a:r>
          </a:p>
          <a:p>
            <a:pPr lvl="1"/>
            <a:r>
              <a:rPr lang="en-US" dirty="0" smtClean="0"/>
              <a:t>Most were Slavic groups</a:t>
            </a:r>
          </a:p>
          <a:p>
            <a:pPr lvl="2"/>
            <a:r>
              <a:rPr lang="en-US" dirty="0" smtClean="0"/>
              <a:t>Many of these ethnic groups wanted nationalism, causing tension within the empire</a:t>
            </a:r>
          </a:p>
          <a:p>
            <a:r>
              <a:rPr lang="en-US" dirty="0" smtClean="0"/>
              <a:t>When 18-year old Francis Joseph inherited the throne</a:t>
            </a:r>
          </a:p>
          <a:p>
            <a:r>
              <a:rPr lang="en-US" dirty="0" smtClean="0"/>
              <a:t>Made limited reforms like granting a new constitution and set up a legislature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061" y="0"/>
            <a:ext cx="1707939" cy="218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Austria-Hungary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20" y="1828800"/>
            <a:ext cx="8603708" cy="4788479"/>
          </a:xfrm>
        </p:spPr>
        <p:txBody>
          <a:bodyPr>
            <a:normAutofit/>
          </a:bodyPr>
          <a:lstStyle/>
          <a:p>
            <a:r>
              <a:rPr lang="en-US" dirty="0" smtClean="0"/>
              <a:t>Austria’s defeat against Prussia brought pressures to change</a:t>
            </a:r>
          </a:p>
          <a:p>
            <a:r>
              <a:rPr lang="en-US" dirty="0" smtClean="0"/>
              <a:t>Made an agreement to create a new political power known as the Dual Monarchy of Austria-Hungary</a:t>
            </a:r>
          </a:p>
          <a:p>
            <a:pPr lvl="1"/>
            <a:r>
              <a:rPr lang="en-US" dirty="0" smtClean="0"/>
              <a:t>Austria and Hungary were separate states with their own constitution and parliament</a:t>
            </a:r>
          </a:p>
          <a:p>
            <a:pPr lvl="1"/>
            <a:r>
              <a:rPr lang="en-US" dirty="0" smtClean="0"/>
              <a:t>Francis Joseph ruled over both as emperor of Austria and king of Hungary</a:t>
            </a:r>
          </a:p>
          <a:p>
            <a:pPr lvl="1"/>
            <a:r>
              <a:rPr lang="en-US" dirty="0" smtClean="0"/>
              <a:t>The impact was that it combined two large, powerful empires</a:t>
            </a:r>
          </a:p>
          <a:p>
            <a:r>
              <a:rPr lang="en-US" dirty="0" smtClean="0"/>
              <a:t>Some nationalist groups resented the Dual Monarchy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9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Groups of Austria-Hungary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99" y="1345920"/>
            <a:ext cx="7583488" cy="55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Balkans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50" y="1828800"/>
            <a:ext cx="8706133" cy="48294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Ottoman Empire also ruled over a multinational empire</a:t>
            </a:r>
          </a:p>
          <a:p>
            <a:pPr lvl="1"/>
            <a:r>
              <a:rPr lang="en-US" dirty="0" smtClean="0"/>
              <a:t>Stretched from Eastern Europe and the Balkans to North Africa and the Middle East</a:t>
            </a:r>
          </a:p>
          <a:p>
            <a:r>
              <a:rPr lang="en-US" dirty="0" smtClean="0"/>
              <a:t>Known as the “Balkan powder keg”</a:t>
            </a:r>
          </a:p>
          <a:p>
            <a:pPr lvl="1"/>
            <a:r>
              <a:rPr lang="en-US" dirty="0" smtClean="0"/>
              <a:t>Within the Balkans, nationalist groups revolted</a:t>
            </a:r>
          </a:p>
          <a:p>
            <a:pPr lvl="1"/>
            <a:r>
              <a:rPr lang="en-US" dirty="0" smtClean="0"/>
              <a:t>European countries were fighting against the Ottoman Empire trying to win land</a:t>
            </a:r>
          </a:p>
          <a:p>
            <a:r>
              <a:rPr lang="en-US" dirty="0" smtClean="0"/>
              <a:t>Nationalism </a:t>
            </a:r>
            <a:r>
              <a:rPr lang="en-US" dirty="0"/>
              <a:t>grew in the Balkans </a:t>
            </a:r>
            <a:r>
              <a:rPr lang="en-US" dirty="0" smtClean="0"/>
              <a:t>because of</a:t>
            </a:r>
            <a:r>
              <a:rPr lang="en-US" dirty="0" smtClean="0"/>
              <a:t> </a:t>
            </a:r>
            <a:r>
              <a:rPr lang="en-US" dirty="0"/>
              <a:t>the downfall of the Ottoman </a:t>
            </a:r>
            <a:r>
              <a:rPr lang="en-US" dirty="0" smtClean="0"/>
              <a:t>Empire “the sick old man of Europe”</a:t>
            </a:r>
            <a:endParaRPr lang="en-US" dirty="0" smtClean="0"/>
          </a:p>
          <a:p>
            <a:r>
              <a:rPr lang="en-US" dirty="0" smtClean="0"/>
              <a:t>Serbia won independence in 1817 and southern Greece won independence in the 1830s</a:t>
            </a:r>
          </a:p>
        </p:txBody>
      </p:sp>
    </p:spTree>
    <p:extLst>
      <p:ext uri="{BB962C8B-B14F-4D97-AF65-F5344CB8AC3E}">
        <p14:creationId xmlns:p14="http://schemas.microsoft.com/office/powerpoint/2010/main" val="380829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Crumbling of the Ottoman Empire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98" y="1624296"/>
            <a:ext cx="7401953" cy="52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3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5" y="1828800"/>
            <a:ext cx="8726618" cy="48499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1915, Russia was the largest, most populous nation in Europe</a:t>
            </a:r>
          </a:p>
          <a:p>
            <a:pPr lvl="1"/>
            <a:r>
              <a:rPr lang="en-US" dirty="0" smtClean="0"/>
              <a:t>Had immense natural resources</a:t>
            </a:r>
          </a:p>
          <a:p>
            <a:pPr lvl="1"/>
            <a:r>
              <a:rPr lang="en-US" dirty="0" smtClean="0"/>
              <a:t>Russia was home to many ethnic groups</a:t>
            </a:r>
          </a:p>
          <a:p>
            <a:r>
              <a:rPr lang="en-US" dirty="0" smtClean="0"/>
              <a:t>Russian czars needed to modernize but didn’t want to undermine their absolute power</a:t>
            </a:r>
          </a:p>
          <a:p>
            <a:pPr lvl="1"/>
            <a:r>
              <a:rPr lang="en-US" dirty="0" smtClean="0"/>
              <a:t>So, Russia fell behind in industrialization</a:t>
            </a:r>
          </a:p>
          <a:p>
            <a:r>
              <a:rPr lang="en-US" dirty="0" smtClean="0"/>
              <a:t>When Nicholas I took the throne, he had to suppress revolts and retain absolute power</a:t>
            </a:r>
          </a:p>
          <a:p>
            <a:pPr lvl="1"/>
            <a:r>
              <a:rPr lang="en-US" dirty="0" smtClean="0"/>
              <a:t>Used police spies, banned books, and exiled critics</a:t>
            </a:r>
          </a:p>
          <a:p>
            <a:pPr lvl="1"/>
            <a:r>
              <a:rPr lang="en-US" dirty="0" smtClean="0"/>
              <a:t>Embraced three pillars of Russian absolutism:</a:t>
            </a:r>
          </a:p>
          <a:p>
            <a:pPr lvl="2"/>
            <a:r>
              <a:rPr lang="en-US" dirty="0" smtClean="0"/>
              <a:t>Orthodoxy, Autocracy, and Nationalism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Groups of Russia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89100"/>
            <a:ext cx="80772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1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7072395" cy="1283167"/>
          </a:xfrm>
        </p:spPr>
        <p:txBody>
          <a:bodyPr/>
          <a:lstStyle/>
          <a:p>
            <a:r>
              <a:rPr lang="en-US" dirty="0" smtClean="0"/>
              <a:t>Changes in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726618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Alexander II inherited the throne in 1855</a:t>
            </a:r>
          </a:p>
          <a:p>
            <a:r>
              <a:rPr lang="en-US" dirty="0" smtClean="0"/>
              <a:t>Alexander II agreed to make reforms</a:t>
            </a:r>
          </a:p>
          <a:p>
            <a:pPr lvl="1"/>
            <a:r>
              <a:rPr lang="en-US" dirty="0" smtClean="0"/>
              <a:t>Alexander II freed all serfs</a:t>
            </a:r>
          </a:p>
          <a:p>
            <a:pPr lvl="2"/>
            <a:r>
              <a:rPr lang="en-US" dirty="0" smtClean="0"/>
              <a:t>Caused some problems for the serfs because they couldn’t afford to buy the land they had worked on</a:t>
            </a:r>
          </a:p>
          <a:p>
            <a:pPr lvl="2"/>
            <a:r>
              <a:rPr lang="en-US" dirty="0" smtClean="0"/>
              <a:t>Some moved to cities</a:t>
            </a:r>
          </a:p>
          <a:p>
            <a:pPr lvl="1"/>
            <a:r>
              <a:rPr lang="en-US" dirty="0" smtClean="0"/>
              <a:t>Set up reforms for local governments</a:t>
            </a:r>
          </a:p>
          <a:p>
            <a:pPr lvl="2"/>
            <a:r>
              <a:rPr lang="en-US" dirty="0" smtClean="0"/>
              <a:t>Created elected assemblies called </a:t>
            </a:r>
            <a:r>
              <a:rPr lang="en-US" i="1" dirty="0" err="1" smtClean="0"/>
              <a:t>zemstvos</a:t>
            </a:r>
            <a:endParaRPr lang="en-US" i="1" dirty="0" smtClean="0"/>
          </a:p>
          <a:p>
            <a:pPr lvl="3"/>
            <a:r>
              <a:rPr lang="en-US" dirty="0" smtClean="0"/>
              <a:t>Made local governments responsible for roads, schools and agriculture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62753"/>
            <a:ext cx="2235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205</TotalTime>
  <Words>694</Words>
  <Application>Microsoft Macintosh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Precedent</vt:lpstr>
      <vt:lpstr>Central europe</vt:lpstr>
      <vt:lpstr>Hapsburg Empire</vt:lpstr>
      <vt:lpstr>Austria-Hungary</vt:lpstr>
      <vt:lpstr>Ethnic Groups of Austria-Hungary</vt:lpstr>
      <vt:lpstr>The Balkans</vt:lpstr>
      <vt:lpstr>Crumbling of the Ottoman Empire</vt:lpstr>
      <vt:lpstr>Russia</vt:lpstr>
      <vt:lpstr>Ethnic Groups of Russia</vt:lpstr>
      <vt:lpstr>Changes in Russia</vt:lpstr>
      <vt:lpstr>Reaction to Reforms</vt:lpstr>
      <vt:lpstr>Russian Industrialization</vt:lpstr>
      <vt:lpstr>Crisis and revolution</vt:lpstr>
      <vt:lpstr>Reforms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europe</dc:title>
  <dc:creator>Alexandra Thiessen</dc:creator>
  <cp:lastModifiedBy>Alexandra Thiessen</cp:lastModifiedBy>
  <cp:revision>14</cp:revision>
  <dcterms:created xsi:type="dcterms:W3CDTF">2012-11-14T03:45:07Z</dcterms:created>
  <dcterms:modified xsi:type="dcterms:W3CDTF">2014-11-24T13:40:19Z</dcterms:modified>
</cp:coreProperties>
</file>